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3" r:id="rId1"/>
  </p:sldMasterIdLst>
  <p:notesMasterIdLst>
    <p:notesMasterId r:id="rId87"/>
  </p:notesMasterIdLst>
  <p:sldIdLst>
    <p:sldId id="355" r:id="rId2"/>
    <p:sldId id="440" r:id="rId3"/>
    <p:sldId id="722" r:id="rId4"/>
    <p:sldId id="281" r:id="rId5"/>
    <p:sldId id="415" r:id="rId6"/>
    <p:sldId id="416" r:id="rId7"/>
    <p:sldId id="418" r:id="rId8"/>
    <p:sldId id="350" r:id="rId9"/>
    <p:sldId id="391" r:id="rId10"/>
    <p:sldId id="403" r:id="rId11"/>
    <p:sldId id="726" r:id="rId12"/>
    <p:sldId id="405" r:id="rId13"/>
    <p:sldId id="407" r:id="rId14"/>
    <p:sldId id="408" r:id="rId15"/>
    <p:sldId id="718" r:id="rId16"/>
    <p:sldId id="421" r:id="rId17"/>
    <p:sldId id="420" r:id="rId18"/>
    <p:sldId id="406" r:id="rId19"/>
    <p:sldId id="716" r:id="rId20"/>
    <p:sldId id="409" r:id="rId21"/>
    <p:sldId id="392" r:id="rId22"/>
    <p:sldId id="285" r:id="rId23"/>
    <p:sldId id="286" r:id="rId24"/>
    <p:sldId id="719" r:id="rId25"/>
    <p:sldId id="287" r:id="rId26"/>
    <p:sldId id="289" r:id="rId27"/>
    <p:sldId id="455" r:id="rId28"/>
    <p:sldId id="729" r:id="rId29"/>
    <p:sldId id="447" r:id="rId30"/>
    <p:sldId id="284" r:id="rId31"/>
    <p:sldId id="424" r:id="rId32"/>
    <p:sldId id="395" r:id="rId33"/>
    <p:sldId id="425" r:id="rId34"/>
    <p:sldId id="430" r:id="rId35"/>
    <p:sldId id="727" r:id="rId36"/>
    <p:sldId id="728" r:id="rId37"/>
    <p:sldId id="437" r:id="rId38"/>
    <p:sldId id="445" r:id="rId39"/>
    <p:sldId id="446" r:id="rId40"/>
    <p:sldId id="444" r:id="rId41"/>
    <p:sldId id="717" r:id="rId42"/>
    <p:sldId id="439" r:id="rId43"/>
    <p:sldId id="399" r:id="rId44"/>
    <p:sldId id="330" r:id="rId45"/>
    <p:sldId id="724" r:id="rId46"/>
    <p:sldId id="456" r:id="rId47"/>
    <p:sldId id="457" r:id="rId48"/>
    <p:sldId id="427" r:id="rId49"/>
    <p:sldId id="442" r:id="rId50"/>
    <p:sldId id="441" r:id="rId51"/>
    <p:sldId id="331" r:id="rId52"/>
    <p:sldId id="329" r:id="rId53"/>
    <p:sldId id="431" r:id="rId54"/>
    <p:sldId id="458" r:id="rId55"/>
    <p:sldId id="448" r:id="rId56"/>
    <p:sldId id="433" r:id="rId57"/>
    <p:sldId id="332" r:id="rId58"/>
    <p:sldId id="449" r:id="rId59"/>
    <p:sldId id="426" r:id="rId60"/>
    <p:sldId id="451" r:id="rId61"/>
    <p:sldId id="333" r:id="rId62"/>
    <p:sldId id="334" r:id="rId63"/>
    <p:sldId id="335" r:id="rId64"/>
    <p:sldId id="336" r:id="rId65"/>
    <p:sldId id="337" r:id="rId66"/>
    <p:sldId id="338" r:id="rId67"/>
    <p:sldId id="339" r:id="rId68"/>
    <p:sldId id="450" r:id="rId69"/>
    <p:sldId id="453" r:id="rId70"/>
    <p:sldId id="452" r:id="rId71"/>
    <p:sldId id="454" r:id="rId72"/>
    <p:sldId id="341" r:id="rId73"/>
    <p:sldId id="342" r:id="rId74"/>
    <p:sldId id="343" r:id="rId75"/>
    <p:sldId id="344" r:id="rId76"/>
    <p:sldId id="345" r:id="rId77"/>
    <p:sldId id="346" r:id="rId78"/>
    <p:sldId id="438" r:id="rId79"/>
    <p:sldId id="725" r:id="rId80"/>
    <p:sldId id="347" r:id="rId81"/>
    <p:sldId id="730" r:id="rId82"/>
    <p:sldId id="733" r:id="rId83"/>
    <p:sldId id="732" r:id="rId84"/>
    <p:sldId id="731" r:id="rId85"/>
    <p:sldId id="734" r:id="rId86"/>
  </p:sldIdLst>
  <p:sldSz cx="9144000" cy="5143500" type="screen16x9"/>
  <p:notesSz cx="6858000" cy="9144000"/>
  <p:embeddedFontLst>
    <p:embeddedFont>
      <p:font typeface="Century Schoolbook" panose="02040604050505020304" pitchFamily="18" charset="0"/>
      <p:regular r:id="rId88"/>
      <p:bold r:id="rId89"/>
      <p:italic r:id="rId90"/>
      <p:boldItalic r:id="rId91"/>
    </p:embeddedFont>
    <p:embeddedFont>
      <p:font typeface="Tahoma" panose="020B0604030504040204" pitchFamily="34" charset="0"/>
      <p:regular r:id="rId92"/>
      <p:bold r:id="rId93"/>
    </p:embeddedFont>
    <p:embeddedFont>
      <p:font typeface="Wingdings 2" panose="05020102010507070707" pitchFamily="18" charset="2"/>
      <p:regular r:id="rId9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orena Klimczak" initials="KK" lastIdx="4" clrIdx="0">
    <p:extLst>
      <p:ext uri="{19B8F6BF-5375-455C-9EA6-DF929625EA0E}">
        <p15:presenceInfo xmlns:p15="http://schemas.microsoft.com/office/powerpoint/2012/main" userId="d3491eafcd22a3b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7" autoAdjust="0"/>
    <p:restoredTop sz="69264" autoAdjust="0"/>
  </p:normalViewPr>
  <p:slideViewPr>
    <p:cSldViewPr snapToGrid="0">
      <p:cViewPr varScale="1">
        <p:scale>
          <a:sx n="62" d="100"/>
          <a:sy n="62" d="100"/>
        </p:scale>
        <p:origin x="60" y="61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font" Target="fonts/font2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font" Target="fonts/font3.fntdata"/><Relationship Id="rId95" Type="http://schemas.openxmlformats.org/officeDocument/2006/relationships/commentAuthors" Target="commentAuthor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font" Target="fonts/font1.fntdata"/><Relationship Id="rId91" Type="http://schemas.openxmlformats.org/officeDocument/2006/relationships/font" Target="fonts/font4.fntdata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font" Target="fonts/font7.fntdata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5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font" Target="fonts/font6.fntdata"/><Relationship Id="rId98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88B67C-50D8-403C-9651-522EB93CC7B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4401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7042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4110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0998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265450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9986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9720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2455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1432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7B460-7349-42B4-AA72-8F8BF08C495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50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7B460-7349-42B4-AA72-8F8BF08C495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626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073934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7B460-7349-42B4-AA72-8F8BF08C495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9691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7B460-7349-42B4-AA72-8F8BF08C495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97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293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7B460-7349-42B4-AA72-8F8BF08C495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3562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4000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4404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1418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586981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2796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663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7B460-7349-42B4-AA72-8F8BF08C495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6406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7B460-7349-42B4-AA72-8F8BF08C495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197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2176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224871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369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2308029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90957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41468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42828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54764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7B460-7349-42B4-AA72-8F8BF08C495C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325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78344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35983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04036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7B460-7349-42B4-AA72-8F8BF08C495C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95208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10289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7B460-7349-42B4-AA72-8F8BF08C495C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39904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7B460-7349-42B4-AA72-8F8BF08C495C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1878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7B460-7349-42B4-AA72-8F8BF08C495C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01697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45966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96024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7B460-7349-42B4-AA72-8F8BF08C495C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1889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46534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7B460-7349-42B4-AA72-8F8BF08C495C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65203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22495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97096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1697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043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D4B59-E7FA-4934-83FA-B0FB29160FA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8131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8575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726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6404" y="569214"/>
            <a:ext cx="7063740" cy="3031236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54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6404" y="3600450"/>
            <a:ext cx="7063740" cy="1268730"/>
          </a:xfrm>
        </p:spPr>
        <p:txBody>
          <a:bodyPr>
            <a:normAutofit/>
          </a:bodyPr>
          <a:lstStyle>
            <a:lvl1pPr marL="0" indent="0" algn="l">
              <a:buNone/>
              <a:defRPr sz="1650" baseline="0">
                <a:solidFill>
                  <a:schemeClr val="tx1">
                    <a:lumMod val="75000"/>
                  </a:schemeClr>
                </a:solidFill>
              </a:defRPr>
            </a:lvl1pPr>
            <a:lvl2pPr marL="342900" indent="0" algn="ctr">
              <a:buNone/>
              <a:defRPr sz="1650"/>
            </a:lvl2pPr>
            <a:lvl3pPr marL="685800" indent="0" algn="ctr">
              <a:buNone/>
              <a:defRPr sz="165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E016143-E03C-4CFD-AFDC-14E5BDEA754C}" type="datetimeFigureOut">
              <a:rPr lang="en-US" dirty="0"/>
              <a:t>7/16/2020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3429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024198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3E54A-A8CA-48C1-9504-691B58049D29}" type="datetimeFigureOut">
              <a:rPr lang="en-US" dirty="0"/>
              <a:t>7/16/2020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895068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6525" y="285750"/>
            <a:ext cx="1857375" cy="44231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285750"/>
            <a:ext cx="5800725" cy="442317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6C806-BBF7-471C-9527-881CE2266695}" type="datetimeFigureOut">
              <a:rPr lang="en-US" dirty="0"/>
              <a:t>7/16/2020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4918822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6404" y="502920"/>
            <a:ext cx="7269480" cy="5486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46404" y="1386840"/>
            <a:ext cx="6446520" cy="348234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5070F-C26D-4AA8-8E40-A84BB9DF6987}" type="datetimeFigureOut">
              <a:rPr lang="en-US" smtClean="0"/>
              <a:t>7/16/2020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0ED6E-FD83-4791-806E-FE5F91E7E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714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6404" y="569214"/>
            <a:ext cx="7063740" cy="3031236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5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3600450"/>
            <a:ext cx="7063740" cy="1268730"/>
          </a:xfrm>
        </p:spPr>
        <p:txBody>
          <a:bodyPr anchor="t">
            <a:normAutofit/>
          </a:bodyPr>
          <a:lstStyle>
            <a:lvl1pPr marL="0" indent="0">
              <a:buNone/>
              <a:defRPr sz="16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5070F-C26D-4AA8-8E40-A84BB9DF6987}" type="datetimeFigureOut">
              <a:rPr lang="en-US" smtClean="0"/>
              <a:t>7/16/2020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0ED6E-FD83-4791-806E-FE5F91E7E20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3429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95240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6404" y="1371600"/>
            <a:ext cx="3360420" cy="3263503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4860" y="1371600"/>
            <a:ext cx="3360420" cy="3263503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FA4AC-08CC-42CE-BD01-C191750A04EC}" type="datetimeFigureOut">
              <a:rPr lang="en-US" dirty="0"/>
              <a:t>7/16/2020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4703931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1285241"/>
            <a:ext cx="3360420" cy="54864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500" b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6404" y="1880662"/>
            <a:ext cx="3360420" cy="2748488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94860" y="1285241"/>
            <a:ext cx="3360420" cy="54864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15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1500"/>
              </a:spcBef>
              <a:buFontTx/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94860" y="1880662"/>
            <a:ext cx="3360420" cy="2748488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7A723-92A7-435B-B681-F25B092FEFEB}" type="datetimeFigureOut">
              <a:rPr lang="en-US" dirty="0"/>
              <a:t>7/16/2020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0378429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46404" y="274320"/>
            <a:ext cx="7269480" cy="61976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70639-886C-4FCF-9EAB-ABB5DA3F3F4A}" type="datetimeFigureOut">
              <a:rPr lang="en-US" dirty="0"/>
              <a:t>7/16/2020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3676096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7/16/2020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267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342900"/>
            <a:ext cx="2400300" cy="1200148"/>
          </a:xfrm>
        </p:spPr>
        <p:txBody>
          <a:bodyPr anchor="b">
            <a:normAutofit/>
          </a:bodyPr>
          <a:lstStyle>
            <a:lvl1pPr>
              <a:defRPr sz="24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8200" y="514350"/>
            <a:ext cx="4559300" cy="411480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1574801"/>
            <a:ext cx="2400300" cy="28575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600"/>
              </a:spcBef>
              <a:buNone/>
              <a:defRPr sz="9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3789A-C914-4DB1-8815-80B5EC7335C5}" type="datetimeFigureOut">
              <a:rPr lang="en-US" dirty="0"/>
              <a:t>7/16/2020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78686610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29050"/>
            <a:ext cx="8469630" cy="131445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943350"/>
            <a:ext cx="7486650" cy="685800"/>
          </a:xfrm>
        </p:spPr>
        <p:txBody>
          <a:bodyPr anchor="b">
            <a:normAutofit/>
          </a:bodyPr>
          <a:lstStyle>
            <a:lvl1pPr>
              <a:defRPr sz="21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"/>
            <a:ext cx="8469630" cy="3846692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581442"/>
            <a:ext cx="7486650" cy="44775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975">
                <a:solidFill>
                  <a:schemeClr val="bg1">
                    <a:lumMod val="85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440AA-91A0-436F-8FDB-C0F939DCAE21}" type="datetimeFigureOut">
              <a:rPr lang="en-US" dirty="0"/>
              <a:t>7/16/2020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5204638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469630" y="0"/>
            <a:ext cx="685800" cy="51435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6404" y="274320"/>
            <a:ext cx="7269480" cy="9941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1371600"/>
            <a:ext cx="6446520" cy="32635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8098157" y="748903"/>
            <a:ext cx="142874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0E59FD0C-5451-4CA0-86AF-E70AE3279989}" type="datetimeFigureOut">
              <a:rPr lang="en-US" dirty="0"/>
              <a:t>7/16/2020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469506" y="3034903"/>
            <a:ext cx="2686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69630" y="4629150"/>
            <a:ext cx="685800" cy="445294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27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64799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 spc="-38" baseline="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137160" indent="-137160" algn="l" defTabSz="685800" rtl="0" eaLnBrk="1" latinLnBrk="0" hangingPunct="1">
        <a:lnSpc>
          <a:spcPct val="95000"/>
        </a:lnSpc>
        <a:spcBef>
          <a:spcPts val="1050"/>
        </a:spcBef>
        <a:spcAft>
          <a:spcPts val="150"/>
        </a:spcAft>
        <a:buClr>
          <a:schemeClr val="accent1"/>
        </a:buClr>
        <a:buSzPct val="80000"/>
        <a:buFont typeface="Arial" pitchFamily="34" charset="0"/>
        <a:buChar char="•"/>
        <a:defRPr sz="2400" kern="1200" spc="8" baseline="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85000"/>
              <a:lumOff val="1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960120" indent="-137160" algn="l" defTabSz="685800" rtl="0" eaLnBrk="1" latinLnBrk="0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200000" indent="-171450" algn="l" defTabSz="685800" rtl="0" eaLnBrk="1" latinLnBrk="0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25000" indent="-171450" algn="l" defTabSz="685800" rtl="0" eaLnBrk="1" latinLnBrk="0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50000" indent="-171450" algn="l" defTabSz="685800" rtl="0" eaLnBrk="1" latinLnBrk="0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75000" indent="-171450" algn="l" defTabSz="685800" rtl="0" eaLnBrk="1" latinLnBrk="0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2C9txEK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hyperlink" Target="https://psyberguide.org/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feafterpornography.com/" TargetMode="External"/><Relationship Id="rId3" Type="http://schemas.openxmlformats.org/officeDocument/2006/relationships/hyperlink" Target="https://scce.usu.edu/services/act-guide/" TargetMode="External"/><Relationship Id="rId7" Type="http://schemas.openxmlformats.org/officeDocument/2006/relationships/hyperlink" Target="http://josephciarrochi.com/ACTOZ/index.html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xeter.ac.uk/wellbeing/support/self-helpandpeersupport/onlineselfhelp/act/" TargetMode="External"/><Relationship Id="rId5" Type="http://schemas.openxmlformats.org/officeDocument/2006/relationships/hyperlink" Target="https://emedia.rmit.edu.au/communication/content/1_Language/00_intro.htm" TargetMode="External"/><Relationship Id="rId10" Type="http://schemas.openxmlformats.org/officeDocument/2006/relationships/hyperlink" Target="https://lifdubetur.is/" TargetMode="External"/><Relationship Id="rId4" Type="http://schemas.openxmlformats.org/officeDocument/2006/relationships/hyperlink" Target="https://thehappinesstrap.com/" TargetMode="External"/><Relationship Id="rId9" Type="http://schemas.openxmlformats.org/officeDocument/2006/relationships/hyperlink" Target="https://www.mirecc.va.gov/apps/activities/lifeguard/index.html#&amp;panel1-6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scce.usu.edu/services/act-guide/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7.png"/><Relationship Id="rId4" Type="http://schemas.openxmlformats.org/officeDocument/2006/relationships/oleObject" Target="../embeddings/oleObject1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scce.usu.edu/services/act-guide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tcompanion.com/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9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mobile.va.gov/app/act-coach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feafterpornography.com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4.png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42.png"/><Relationship Id="rId4" Type="http://schemas.openxmlformats.org/officeDocument/2006/relationships/oleObject" Target="../embeddings/oleObject4.bin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46.png"/><Relationship Id="rId4" Type="http://schemas.openxmlformats.org/officeDocument/2006/relationships/oleObject" Target="../embeddings/oleObject6.bin"/><Relationship Id="rId9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-sMFszAaa7C9poytIAmBvA/videos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hyperlink" Target="https://www.blueprint-health.com/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bct.org/SHBooks/" TargetMode="Externa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3h2QZSF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bit.ly/2C9txEK" TargetMode="Externa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mailto:Mike.Levin@usu.edu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k.klimczak@aggiemail.usu.edu" TargetMode="Externa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hyperlink" Target="https://bit.ly/2C9txEK" TargetMode="External"/><Relationship Id="rId3" Type="http://schemas.openxmlformats.org/officeDocument/2006/relationships/hyperlink" Target="mailto:Mike.Levin@usu.edu" TargetMode="External"/><Relationship Id="rId7" Type="http://schemas.openxmlformats.org/officeDocument/2006/relationships/image" Target="../media/image2.png"/><Relationship Id="rId2" Type="http://schemas.openxmlformats.org/officeDocument/2006/relationships/hyperlink" Target="mailto:K.Klimczak@aggiemail.usu.edu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scce.usu.edu/services/act-guide/" TargetMode="External"/><Relationship Id="rId5" Type="http://schemas.openxmlformats.org/officeDocument/2006/relationships/hyperlink" Target="https://www.facebook.com/UtahACT" TargetMode="External"/><Relationship Id="rId4" Type="http://schemas.openxmlformats.org/officeDocument/2006/relationships/hyperlink" Target="https://www.utahact.com/" TargetMode="External"/><Relationship Id="rId9" Type="http://schemas.openxmlformats.org/officeDocument/2006/relationships/hyperlink" Target="https://bit.ly/3h2QZSF" TargetMode="Externa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nxietycanada.com/" TargetMode="External"/><Relationship Id="rId7" Type="http://schemas.openxmlformats.org/officeDocument/2006/relationships/hyperlink" Target="https://psych.ucsf.edu/coronavirus" TargetMode="External"/><Relationship Id="rId2" Type="http://schemas.openxmlformats.org/officeDocument/2006/relationships/hyperlink" Target="https://www.youtube.com/watch?v=XvnEn1Y-gcQ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ortlandpsychotherapy.com/resources/acceptance_and_commitment_therapy_exercises_and_audiofiles/" TargetMode="External"/><Relationship Id="rId5" Type="http://schemas.openxmlformats.org/officeDocument/2006/relationships/hyperlink" Target="https://ncase.me/neurons/" TargetMode="External"/><Relationship Id="rId4" Type="http://schemas.openxmlformats.org/officeDocument/2006/relationships/hyperlink" Target="http://mindflex.com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6404" y="720494"/>
            <a:ext cx="7063740" cy="2400905"/>
          </a:xfrm>
        </p:spPr>
        <p:txBody>
          <a:bodyPr>
            <a:noAutofit/>
          </a:bodyPr>
          <a:lstStyle/>
          <a:p>
            <a:r>
              <a:rPr lang="en" sz="4400" dirty="0"/>
              <a:t>Using technology to enhance the reach and effectiveness of ACT</a:t>
            </a:r>
            <a:endParaRPr lang="en-US" sz="4125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6404" y="3551574"/>
            <a:ext cx="7063740" cy="126873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" sz="2400" dirty="0" err="1">
                <a:latin typeface="Tahoma"/>
                <a:ea typeface="Tahoma"/>
                <a:cs typeface="Tahoma"/>
              </a:rPr>
              <a:t>Korena</a:t>
            </a:r>
            <a:r>
              <a:rPr lang="en" sz="2400" dirty="0">
                <a:latin typeface="Tahoma"/>
                <a:ea typeface="Tahoma"/>
                <a:cs typeface="Tahoma"/>
              </a:rPr>
              <a:t> </a:t>
            </a:r>
            <a:r>
              <a:rPr lang="en-US" sz="2400" dirty="0">
                <a:latin typeface="Tahoma"/>
                <a:ea typeface="Tahoma"/>
                <a:cs typeface="Tahoma"/>
              </a:rPr>
              <a:t>S. </a:t>
            </a:r>
            <a:r>
              <a:rPr lang="en-US" sz="2400" dirty="0" err="1">
                <a:latin typeface="Tahoma"/>
                <a:ea typeface="Tahoma"/>
                <a:cs typeface="Tahoma"/>
              </a:rPr>
              <a:t>Klimczak</a:t>
            </a:r>
            <a:r>
              <a:rPr lang="en-US" sz="2400" dirty="0">
                <a:latin typeface="Tahoma"/>
                <a:ea typeface="Tahoma"/>
                <a:cs typeface="Tahoma"/>
              </a:rPr>
              <a:t> &amp; Michael E. Levin</a:t>
            </a:r>
          </a:p>
          <a:p>
            <a:endParaRPr lang="en-US" sz="2400" i="1" dirty="0"/>
          </a:p>
        </p:txBody>
      </p:sp>
      <p:pic>
        <p:nvPicPr>
          <p:cNvPr id="5" name="Picture 2" descr="https://encrypted-tbn3.gstatic.com/images?q=tbn:ANd9GcQiKeU9owBfer3WiE8citDqrH7aSb0UB5ehX6jiXxM8-_GvuSY-FkYNYC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064" y="3649326"/>
            <a:ext cx="1846347" cy="1170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1488" t="22381" r="12619" b="61111"/>
          <a:stretch/>
        </p:blipFill>
        <p:spPr>
          <a:xfrm>
            <a:off x="984504" y="4114800"/>
            <a:ext cx="5766140" cy="70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0681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 evidence base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Meta-analysis on self-help ACT </a:t>
            </a:r>
            <a:r>
              <a:rPr lang="en-US" sz="1200" dirty="0"/>
              <a:t>(French, </a:t>
            </a:r>
            <a:r>
              <a:rPr lang="en-US" sz="1200" dirty="0" err="1"/>
              <a:t>Golijani</a:t>
            </a:r>
            <a:r>
              <a:rPr lang="en-US" sz="1200" dirty="0"/>
              <a:t>-Moghaddam, &amp; </a:t>
            </a:r>
            <a:r>
              <a:rPr lang="en-US" sz="1200" dirty="0" err="1"/>
              <a:t>Schröder</a:t>
            </a:r>
            <a:r>
              <a:rPr lang="en-US" sz="1200" dirty="0"/>
              <a:t>, 2017)</a:t>
            </a:r>
          </a:p>
          <a:p>
            <a:pPr lvl="1"/>
            <a:r>
              <a:rPr lang="en-US" dirty="0"/>
              <a:t>Online programs and self-help books (n=13)</a:t>
            </a:r>
          </a:p>
          <a:p>
            <a:pPr lvl="1"/>
            <a:r>
              <a:rPr lang="fr-FR" dirty="0" err="1"/>
              <a:t>Depression</a:t>
            </a:r>
            <a:r>
              <a:rPr lang="fr-FR" dirty="0"/>
              <a:t> (</a:t>
            </a:r>
            <a:r>
              <a:rPr lang="fr-FR" i="1" dirty="0"/>
              <a:t>g</a:t>
            </a:r>
            <a:r>
              <a:rPr lang="fr-FR" dirty="0"/>
              <a:t>=0.34; </a:t>
            </a:r>
            <a:r>
              <a:rPr lang="fr-FR" i="1" dirty="0"/>
              <a:t>Z</a:t>
            </a:r>
            <a:r>
              <a:rPr lang="fr-FR" dirty="0"/>
              <a:t>=2.49, </a:t>
            </a:r>
            <a:r>
              <a:rPr lang="fr-FR" i="1" dirty="0"/>
              <a:t>p</a:t>
            </a:r>
            <a:r>
              <a:rPr lang="fr-FR" dirty="0"/>
              <a:t>=.01)</a:t>
            </a:r>
          </a:p>
          <a:p>
            <a:pPr lvl="1"/>
            <a:r>
              <a:rPr lang="en-US" dirty="0"/>
              <a:t>Anxiety </a:t>
            </a:r>
            <a:r>
              <a:rPr lang="pl-PL" dirty="0"/>
              <a:t> (</a:t>
            </a:r>
            <a:r>
              <a:rPr lang="pl-PL" i="1" dirty="0"/>
              <a:t>g</a:t>
            </a:r>
            <a:r>
              <a:rPr lang="pl-PL" dirty="0"/>
              <a:t>=0.35; </a:t>
            </a:r>
            <a:r>
              <a:rPr lang="pl-PL" i="1" dirty="0"/>
              <a:t>Z</a:t>
            </a:r>
            <a:r>
              <a:rPr lang="pl-PL" dirty="0"/>
              <a:t>=2.66, </a:t>
            </a:r>
            <a:r>
              <a:rPr lang="pl-PL" i="1" dirty="0"/>
              <a:t>p</a:t>
            </a:r>
            <a:r>
              <a:rPr lang="pl-PL" dirty="0"/>
              <a:t>=.008)</a:t>
            </a:r>
            <a:endParaRPr lang="en-US" dirty="0"/>
          </a:p>
          <a:p>
            <a:pPr lvl="1"/>
            <a:r>
              <a:rPr lang="en-US" dirty="0"/>
              <a:t>Psychological flexibility (</a:t>
            </a:r>
            <a:r>
              <a:rPr lang="pl-PL" i="1" dirty="0"/>
              <a:t>g</a:t>
            </a:r>
            <a:r>
              <a:rPr lang="pl-PL" dirty="0"/>
              <a:t>=0.42; </a:t>
            </a:r>
            <a:r>
              <a:rPr lang="pl-PL" i="1" dirty="0"/>
              <a:t>Z</a:t>
            </a:r>
            <a:r>
              <a:rPr lang="pl-PL" dirty="0"/>
              <a:t>=2.93, </a:t>
            </a:r>
            <a:r>
              <a:rPr lang="pl-PL" i="1" dirty="0"/>
              <a:t>p</a:t>
            </a:r>
            <a:r>
              <a:rPr lang="pl-PL" dirty="0"/>
              <a:t>=.003</a:t>
            </a:r>
            <a:r>
              <a:rPr lang="en-US" dirty="0"/>
              <a:t>)</a:t>
            </a:r>
          </a:p>
          <a:p>
            <a:r>
              <a:rPr lang="en-US" dirty="0"/>
              <a:t>Psychological flexibility as a mediator</a:t>
            </a:r>
          </a:p>
          <a:p>
            <a:pPr lvl="1"/>
            <a:r>
              <a:rPr lang="en-US" dirty="0"/>
              <a:t>Anxiety (r = -.90, p&lt;.001)</a:t>
            </a:r>
          </a:p>
          <a:p>
            <a:pPr lvl="1"/>
            <a:r>
              <a:rPr lang="en-US" dirty="0"/>
              <a:t>Depression (r = -.70, p&lt;.05)</a:t>
            </a:r>
          </a:p>
          <a:p>
            <a:r>
              <a:rPr lang="en-US" dirty="0"/>
              <a:t>ACT works, even when done on one’s own</a:t>
            </a:r>
          </a:p>
          <a:p>
            <a:pPr lvl="1"/>
            <a:endParaRPr lang="en-US" dirty="0"/>
          </a:p>
        </p:txBody>
      </p:sp>
      <p:pic>
        <p:nvPicPr>
          <p:cNvPr id="7174" name="Picture 6" descr="https://tse2.mm.bing.net/th?id=OIP.S5pgVHab4qYNFmPzlt75MQHaFk&amp;pid=Api">
            <a:extLst>
              <a:ext uri="{FF2B5EF4-FFF2-40B4-BE49-F238E27FC236}">
                <a16:creationId xmlns:a16="http://schemas.microsoft.com/office/drawing/2014/main" id="{56A90234-B804-4AAA-81CE-153F7612F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102" y="1496051"/>
            <a:ext cx="1080067" cy="811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tse3.mm.bing.net/th?id=OIP.i6mfdBlbxXe0A3zlDzxxPwHaF-&amp;pid=Api">
            <a:extLst>
              <a:ext uri="{FF2B5EF4-FFF2-40B4-BE49-F238E27FC236}">
                <a16:creationId xmlns:a16="http://schemas.microsoft.com/office/drawing/2014/main" id="{001938B6-68D8-40A2-8CE6-12463A0D7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40" y="2928510"/>
            <a:ext cx="950490" cy="76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https://tse2.mm.bing.net/th?id=OIP.sC3968GHRSH77sYpgTFkpQHaDi&amp;pid=Api">
            <a:extLst>
              <a:ext uri="{FF2B5EF4-FFF2-40B4-BE49-F238E27FC236}">
                <a16:creationId xmlns:a16="http://schemas.microsoft.com/office/drawing/2014/main" id="{AF249374-CEA0-4A19-8859-8E1CAF26C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192449" y="2544447"/>
            <a:ext cx="397875" cy="18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Depression: Causes, Types, Symptoms, Diagnosis, Treatment ...">
            <a:extLst>
              <a:ext uri="{FF2B5EF4-FFF2-40B4-BE49-F238E27FC236}">
                <a16:creationId xmlns:a16="http://schemas.microsoft.com/office/drawing/2014/main" id="{72992E59-0C51-41B1-82CE-01CAE8FD4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386" y="3914158"/>
            <a:ext cx="1143822" cy="1143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Anxiety Illustrations and Stock Art. 2,204 anxiety ...">
            <a:extLst>
              <a:ext uri="{FF2B5EF4-FFF2-40B4-BE49-F238E27FC236}">
                <a16:creationId xmlns:a16="http://schemas.microsoft.com/office/drawing/2014/main" id="{472E4547-940E-4F96-A6E4-3EDF3C28C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238" y="4164971"/>
            <a:ext cx="630864" cy="642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https://tse2.mm.bing.net/th?id=OIP.sC3968GHRSH77sYpgTFkpQHaDi&amp;pid=Api">
            <a:extLst>
              <a:ext uri="{FF2B5EF4-FFF2-40B4-BE49-F238E27FC236}">
                <a16:creationId xmlns:a16="http://schemas.microsoft.com/office/drawing/2014/main" id="{B1337073-6222-4A36-81AB-D727A0300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51790">
            <a:off x="6658159" y="3775943"/>
            <a:ext cx="397875" cy="18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https://tse2.mm.bing.net/th?id=OIP.sC3968GHRSH77sYpgTFkpQHaDi&amp;pid=Api">
            <a:extLst>
              <a:ext uri="{FF2B5EF4-FFF2-40B4-BE49-F238E27FC236}">
                <a16:creationId xmlns:a16="http://schemas.microsoft.com/office/drawing/2014/main" id="{FDC6E100-3FAB-4B1B-8F1F-58B38ADE2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38427">
            <a:off x="7624808" y="3775942"/>
            <a:ext cx="397875" cy="18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31573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79AC8-E992-4BE6-B8D5-A501E2D05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 and tech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C4F2B5-E573-40CF-919E-FDE86E8641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ACT works with tech because programs…</a:t>
            </a:r>
          </a:p>
          <a:p>
            <a:pPr lvl="1"/>
            <a:r>
              <a:rPr lang="en-US" dirty="0"/>
              <a:t>Are often not disorder specific, suiting a transdiagnostic approach</a:t>
            </a:r>
          </a:p>
          <a:p>
            <a:pPr lvl="1"/>
            <a:r>
              <a:rPr lang="en-US" dirty="0"/>
              <a:t>Can provide interactive/audio guided exercises</a:t>
            </a:r>
          </a:p>
          <a:p>
            <a:pPr lvl="1"/>
            <a:r>
              <a:rPr lang="en-US" dirty="0"/>
              <a:t>Can support homework completion between sessions</a:t>
            </a:r>
          </a:p>
        </p:txBody>
      </p:sp>
      <p:pic>
        <p:nvPicPr>
          <p:cNvPr id="13314" name="Picture 2" descr="The ACT hexaflex. | Download Scientific Diagram">
            <a:extLst>
              <a:ext uri="{FF2B5EF4-FFF2-40B4-BE49-F238E27FC236}">
                <a16:creationId xmlns:a16="http://schemas.microsoft.com/office/drawing/2014/main" id="{0E63475D-06B6-48CD-A7DA-D984D65A8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526" y="3128010"/>
            <a:ext cx="1997978" cy="153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lus Sign 4">
            <a:extLst>
              <a:ext uri="{FF2B5EF4-FFF2-40B4-BE49-F238E27FC236}">
                <a16:creationId xmlns:a16="http://schemas.microsoft.com/office/drawing/2014/main" id="{7CEF3519-4B79-498E-84C4-BF9B462D9630}"/>
              </a:ext>
            </a:extLst>
          </p:cNvPr>
          <p:cNvSpPr/>
          <p:nvPr/>
        </p:nvSpPr>
        <p:spPr>
          <a:xfrm>
            <a:off x="5414481" y="3477418"/>
            <a:ext cx="708917" cy="739739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6" name="Picture 4" descr="BLU S1 - The First BLU Handset to be Certified on the ...">
            <a:extLst>
              <a:ext uri="{FF2B5EF4-FFF2-40B4-BE49-F238E27FC236}">
                <a16:creationId xmlns:a16="http://schemas.microsoft.com/office/drawing/2014/main" id="{CA49DB7D-4B2B-468A-81E1-277C1104D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143" y="3018370"/>
            <a:ext cx="1698758" cy="1698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52996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Self-help books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Comparable outcomes to online interventions</a:t>
            </a:r>
          </a:p>
          <a:p>
            <a:pPr lvl="1"/>
            <a:r>
              <a:rPr lang="en-US" dirty="0"/>
              <a:t>Online ACT programs can function similar to self-help books</a:t>
            </a:r>
          </a:p>
          <a:p>
            <a:r>
              <a:rPr lang="en-US" dirty="0"/>
              <a:t>Living to the Full intervention tested in both book and website formats in two different studies</a:t>
            </a:r>
          </a:p>
          <a:p>
            <a:pPr lvl="1"/>
            <a:r>
              <a:rPr lang="en-US" dirty="0"/>
              <a:t>Book adherence: 82.4% (</a:t>
            </a:r>
            <a:r>
              <a:rPr lang="en-US" dirty="0" err="1"/>
              <a:t>Fledderus</a:t>
            </a:r>
            <a:r>
              <a:rPr lang="en-US" dirty="0"/>
              <a:t> et al., 2011)</a:t>
            </a:r>
          </a:p>
          <a:p>
            <a:pPr lvl="1"/>
            <a:r>
              <a:rPr lang="en-US" dirty="0"/>
              <a:t>Website adherence: 84% (Pots et al., 2016)</a:t>
            </a:r>
          </a:p>
          <a:p>
            <a:pPr lvl="1"/>
            <a:r>
              <a:rPr lang="en-US" dirty="0"/>
              <a:t>Both significantly improved depression</a:t>
            </a:r>
          </a:p>
          <a:p>
            <a:r>
              <a:rPr lang="en-US" dirty="0"/>
              <a:t>But books might have lower rates of completion </a:t>
            </a:r>
          </a:p>
          <a:p>
            <a:r>
              <a:rPr lang="en-US" dirty="0"/>
              <a:t>https://contextualscience.org/act_books_self_help</a:t>
            </a:r>
          </a:p>
        </p:txBody>
      </p:sp>
      <p:pic>
        <p:nvPicPr>
          <p:cNvPr id="14338" name="Picture 2" descr="The Happiness Trap : Dr. Russ Harris : 9781845298258">
            <a:extLst>
              <a:ext uri="{FF2B5EF4-FFF2-40B4-BE49-F238E27FC236}">
                <a16:creationId xmlns:a16="http://schemas.microsoft.com/office/drawing/2014/main" id="{735BAF05-7A7A-44A5-9C82-090F69B0F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853" y="454025"/>
            <a:ext cx="1010031" cy="153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3321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Websites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Like digital self-help books</a:t>
            </a:r>
          </a:p>
          <a:p>
            <a:pPr lvl="1"/>
            <a:r>
              <a:rPr lang="en-US" dirty="0"/>
              <a:t>More personalization/interactivity</a:t>
            </a:r>
          </a:p>
          <a:p>
            <a:r>
              <a:rPr lang="en-US" dirty="0"/>
              <a:t>Supported by meta-analyses </a:t>
            </a:r>
            <a:r>
              <a:rPr lang="en-US" sz="1200" dirty="0"/>
              <a:t>(Brown et al., 2016)</a:t>
            </a:r>
          </a:p>
          <a:p>
            <a:r>
              <a:rPr lang="en-US" dirty="0"/>
              <a:t>Meta between-group effects</a:t>
            </a:r>
          </a:p>
          <a:p>
            <a:pPr lvl="1"/>
            <a:r>
              <a:rPr lang="en-US" dirty="0"/>
              <a:t>Depression (</a:t>
            </a:r>
            <a:r>
              <a:rPr lang="en-US" i="1" dirty="0"/>
              <a:t>g</a:t>
            </a:r>
            <a:r>
              <a:rPr lang="en-US" dirty="0"/>
              <a:t>=0.24, p=.02)</a:t>
            </a:r>
          </a:p>
          <a:p>
            <a:pPr lvl="1"/>
            <a:r>
              <a:rPr lang="en-US" dirty="0"/>
              <a:t>Anxiety (</a:t>
            </a:r>
            <a:r>
              <a:rPr lang="en-US" i="1" dirty="0"/>
              <a:t>g</a:t>
            </a:r>
            <a:r>
              <a:rPr lang="en-US" dirty="0"/>
              <a:t>=0.18, p=.03)</a:t>
            </a:r>
          </a:p>
          <a:p>
            <a:r>
              <a:rPr lang="en-US" dirty="0"/>
              <a:t>However, effect sizes vary</a:t>
            </a:r>
          </a:p>
          <a:p>
            <a:pPr lvl="1"/>
            <a:r>
              <a:rPr lang="en-US" dirty="0"/>
              <a:t>Quality of program, sample</a:t>
            </a:r>
          </a:p>
          <a:p>
            <a:pPr marL="205740" lvl="1" indent="0">
              <a:buNone/>
            </a:pPr>
            <a:r>
              <a:rPr lang="en-US" dirty="0"/>
              <a:t>   characteristics, and study designs</a:t>
            </a:r>
          </a:p>
          <a:p>
            <a:pPr marL="205740" lvl="1" indent="0">
              <a:buNone/>
            </a:pPr>
            <a:r>
              <a:rPr lang="en-US" dirty="0"/>
              <a:t>   could all be causes</a:t>
            </a:r>
          </a:p>
          <a:p>
            <a:pPr marL="205740" lvl="1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6C1AAD-59FC-4CC7-85AF-A5A99A515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9381" y="2432027"/>
            <a:ext cx="3028069" cy="259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9546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 alone mobile apps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Different from websites</a:t>
            </a:r>
          </a:p>
          <a:p>
            <a:pPr lvl="1"/>
            <a:r>
              <a:rPr lang="en-US" dirty="0"/>
              <a:t>Open tool box format more common </a:t>
            </a:r>
          </a:p>
          <a:p>
            <a:pPr lvl="1"/>
            <a:r>
              <a:rPr lang="en-US" dirty="0"/>
              <a:t>Intended more for daily, ongoing use</a:t>
            </a:r>
          </a:p>
          <a:p>
            <a:r>
              <a:rPr lang="en-US" dirty="0"/>
              <a:t>No meta-analysis of ACT apps specifically, but individual studies exhibit similar effect sizes</a:t>
            </a:r>
          </a:p>
          <a:p>
            <a:r>
              <a:rPr lang="en-US" dirty="0"/>
              <a:t>Meta-analysis across 27 RCTs of acceptance / mindfulness apps </a:t>
            </a:r>
            <a:r>
              <a:rPr lang="en-US" sz="1200" dirty="0"/>
              <a:t>(</a:t>
            </a:r>
            <a:r>
              <a:rPr lang="en-US" sz="1200" dirty="0" err="1"/>
              <a:t>Linardon</a:t>
            </a:r>
            <a:r>
              <a:rPr lang="en-US" sz="1200" dirty="0"/>
              <a:t>, 2019)</a:t>
            </a:r>
          </a:p>
          <a:p>
            <a:pPr lvl="1"/>
            <a:r>
              <a:rPr lang="en-US" dirty="0"/>
              <a:t>Hedge’s </a:t>
            </a:r>
            <a:r>
              <a:rPr lang="en-US" i="1" dirty="0"/>
              <a:t>g </a:t>
            </a:r>
            <a:r>
              <a:rPr lang="en-US" dirty="0"/>
              <a:t>= .32, 95% CI (.16, .48) for depression/distress</a:t>
            </a:r>
          </a:p>
          <a:p>
            <a:pPr lvl="1"/>
            <a:r>
              <a:rPr lang="en-US" dirty="0"/>
              <a:t>Hedge’s </a:t>
            </a:r>
            <a:r>
              <a:rPr lang="en-US" i="1" dirty="0"/>
              <a:t>g </a:t>
            </a:r>
            <a:r>
              <a:rPr lang="en-US" dirty="0"/>
              <a:t>= .29, 95% CI (.17, .41) for acceptance/mindfulness</a:t>
            </a:r>
          </a:p>
          <a:p>
            <a:pPr lvl="1"/>
            <a:r>
              <a:rPr lang="en-US" dirty="0"/>
              <a:t>Changes in acceptance/mindfulness predicted changes in depression/distress in meta-regression</a:t>
            </a:r>
          </a:p>
        </p:txBody>
      </p:sp>
      <p:pic>
        <p:nvPicPr>
          <p:cNvPr id="17410" name="Picture 2" descr="The Perfect Toolbox of iOS Apps for Online Marketing ...">
            <a:extLst>
              <a:ext uri="{FF2B5EF4-FFF2-40B4-BE49-F238E27FC236}">
                <a16:creationId xmlns:a16="http://schemas.microsoft.com/office/drawing/2014/main" id="{97ACED0E-A1A8-462A-A7DB-C505CACA7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217" y="1302243"/>
            <a:ext cx="1568306" cy="105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44381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55293-C580-467A-B1A2-8C6850679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Adherence to self-guided technologies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BC0B13-3675-4628-A6A2-1A394BC4A1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Adherence is an issue (</a:t>
            </a:r>
            <a:r>
              <a:rPr lang="en-US" dirty="0" err="1"/>
              <a:t>Baumel</a:t>
            </a:r>
            <a:r>
              <a:rPr lang="en-US" dirty="0"/>
              <a:t> et al., 2019)</a:t>
            </a:r>
          </a:p>
          <a:p>
            <a:endParaRPr lang="en-US" sz="1200" dirty="0"/>
          </a:p>
          <a:p>
            <a:r>
              <a:rPr lang="en-US" dirty="0"/>
              <a:t>Adherence of 50% in studies is common </a:t>
            </a:r>
          </a:p>
          <a:p>
            <a:pPr lvl="1"/>
            <a:r>
              <a:rPr lang="en-US" dirty="0"/>
              <a:t>A lot of variance from study to study though</a:t>
            </a:r>
          </a:p>
          <a:p>
            <a:pPr lvl="1"/>
            <a:r>
              <a:rPr lang="en-US" dirty="0"/>
              <a:t>What constitutes adherence is unclear and varies</a:t>
            </a:r>
          </a:p>
          <a:p>
            <a:endParaRPr lang="en-US" dirty="0"/>
          </a:p>
          <a:p>
            <a:r>
              <a:rPr lang="en-US" dirty="0"/>
              <a:t>But adherence is 4 times worse during natural use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319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7185C-1D6F-4621-85A0-C3A0ACB64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Blended interventions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5598BD-4D09-478E-BD18-F423AC25D6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Integrated blended interventions w/ F2F focus</a:t>
            </a:r>
          </a:p>
          <a:p>
            <a:pPr lvl="1"/>
            <a:r>
              <a:rPr lang="en-US" dirty="0"/>
              <a:t>Supplement F2F to increase effectiveness/save time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Integrated blended interventions w/ internet focus</a:t>
            </a:r>
          </a:p>
          <a:p>
            <a:pPr lvl="1"/>
            <a:r>
              <a:rPr lang="en-US" dirty="0"/>
              <a:t>Reduce drop-out in online interventions</a:t>
            </a:r>
          </a:p>
          <a:p>
            <a:pPr lvl="1"/>
            <a:r>
              <a:rPr lang="en-US" dirty="0">
                <a:latin typeface="Tahoma"/>
                <a:ea typeface="Tahoma"/>
                <a:cs typeface="Tahoma"/>
              </a:rPr>
              <a:t>Provider can provide tailored services or support role</a:t>
            </a:r>
          </a:p>
        </p:txBody>
      </p:sp>
      <p:pic>
        <p:nvPicPr>
          <p:cNvPr id="4" name="Picture 6" descr="Best Two People Talking Illustrations, Royalty-Free Vector ...">
            <a:extLst>
              <a:ext uri="{FF2B5EF4-FFF2-40B4-BE49-F238E27FC236}">
                <a16:creationId xmlns:a16="http://schemas.microsoft.com/office/drawing/2014/main" id="{68BD416D-2AE7-43F3-B83D-196A681D9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447" y="2063768"/>
            <a:ext cx="963608" cy="82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omputer Clipart - Fotolip.com Rich image and wallpaper">
            <a:extLst>
              <a:ext uri="{FF2B5EF4-FFF2-40B4-BE49-F238E27FC236}">
                <a16:creationId xmlns:a16="http://schemas.microsoft.com/office/drawing/2014/main" id="{364606D2-F440-429C-A083-57A32D1D6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174" y="2478655"/>
            <a:ext cx="445651" cy="365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tse3.mm.bing.net/th?id=OIP.kLz6pap2NmMWOG9vIkvXLQHaG_&amp;pid=Api">
            <a:extLst>
              <a:ext uri="{FF2B5EF4-FFF2-40B4-BE49-F238E27FC236}">
                <a16:creationId xmlns:a16="http://schemas.microsoft.com/office/drawing/2014/main" id="{0E87DDCB-8DA0-417F-BEFB-8AF674BE8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882" y="2344866"/>
            <a:ext cx="481177" cy="45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Best Two People Talking Illustrations, Royalty-Free Vector ...">
            <a:extLst>
              <a:ext uri="{FF2B5EF4-FFF2-40B4-BE49-F238E27FC236}">
                <a16:creationId xmlns:a16="http://schemas.microsoft.com/office/drawing/2014/main" id="{164F68E1-45C3-46B8-8D08-BC02493AD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553" y="4277710"/>
            <a:ext cx="421397" cy="36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omputer Clipart - Fotolip.com Rich image and wallpaper">
            <a:extLst>
              <a:ext uri="{FF2B5EF4-FFF2-40B4-BE49-F238E27FC236}">
                <a16:creationId xmlns:a16="http://schemas.microsoft.com/office/drawing/2014/main" id="{FCCD73A1-1067-42DC-9442-2EB9E97C1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439" y="3955377"/>
            <a:ext cx="1043997" cy="85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tse3.mm.bing.net/th?id=OIP.kLz6pap2NmMWOG9vIkvXLQHaG_&amp;pid=Api">
            <a:extLst>
              <a:ext uri="{FF2B5EF4-FFF2-40B4-BE49-F238E27FC236}">
                <a16:creationId xmlns:a16="http://schemas.microsoft.com/office/drawing/2014/main" id="{64DFB71A-1DFD-44C0-9885-6B93B1FEF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106" y="4156664"/>
            <a:ext cx="481177" cy="45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15342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EAC96-D011-4B62-A8B5-BB2BA5181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Blended interventions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D25936-ACCE-42CF-8CA3-5890706536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6404" y="1386840"/>
            <a:ext cx="6446520" cy="3482340"/>
          </a:xfrm>
        </p:spPr>
        <p:txBody>
          <a:bodyPr/>
          <a:lstStyle/>
          <a:p>
            <a:r>
              <a:rPr lang="en-US" dirty="0"/>
              <a:t>Sequential blended intervention: internet -&gt; F2f</a:t>
            </a:r>
          </a:p>
          <a:p>
            <a:pPr lvl="1"/>
            <a:r>
              <a:rPr lang="en-US" dirty="0"/>
              <a:t>Early didactic work can reduce number of F2F sessions</a:t>
            </a:r>
          </a:p>
          <a:p>
            <a:pPr lvl="1"/>
            <a:r>
              <a:rPr lang="en-US" dirty="0"/>
              <a:t>Bridge gap between waitlist and F2F care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Sequential blended intervention: F2F -&gt; internet</a:t>
            </a:r>
          </a:p>
          <a:p>
            <a:pPr lvl="1"/>
            <a:r>
              <a:rPr lang="en-US" dirty="0"/>
              <a:t>“Aftercare” to help maintain gains</a:t>
            </a:r>
          </a:p>
        </p:txBody>
      </p:sp>
      <p:pic>
        <p:nvPicPr>
          <p:cNvPr id="8" name="Picture 4" descr="Computer Clipart - Fotolip.com Rich image and wallpaper">
            <a:extLst>
              <a:ext uri="{FF2B5EF4-FFF2-40B4-BE49-F238E27FC236}">
                <a16:creationId xmlns:a16="http://schemas.microsoft.com/office/drawing/2014/main" id="{E78A34AC-DC3A-4042-9719-42B7F646E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605" y="3983512"/>
            <a:ext cx="781590" cy="641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Best Two People Talking Illustrations, Royalty-Free Vector ...">
            <a:extLst>
              <a:ext uri="{FF2B5EF4-FFF2-40B4-BE49-F238E27FC236}">
                <a16:creationId xmlns:a16="http://schemas.microsoft.com/office/drawing/2014/main" id="{0F39BA3E-B9D7-4407-B35F-D455C32F2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697" y="3967544"/>
            <a:ext cx="781590" cy="673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ttps://tse2.mm.bing.net/th?id=OIP.sC3968GHRSH77sYpgTFkpQHaDi&amp;pid=Api">
            <a:extLst>
              <a:ext uri="{FF2B5EF4-FFF2-40B4-BE49-F238E27FC236}">
                <a16:creationId xmlns:a16="http://schemas.microsoft.com/office/drawing/2014/main" id="{4F702799-D61D-43FE-8C58-528AC6EAD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050" y="4084115"/>
            <a:ext cx="922611" cy="43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omputer Clipart - Fotolip.com Rich image and wallpaper">
            <a:extLst>
              <a:ext uri="{FF2B5EF4-FFF2-40B4-BE49-F238E27FC236}">
                <a16:creationId xmlns:a16="http://schemas.microsoft.com/office/drawing/2014/main" id="{5589B370-4272-4F89-A2C3-A203EF6A7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587" y="2482086"/>
            <a:ext cx="781590" cy="641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Best Two People Talking Illustrations, Royalty-Free Vector ...">
            <a:extLst>
              <a:ext uri="{FF2B5EF4-FFF2-40B4-BE49-F238E27FC236}">
                <a16:creationId xmlns:a16="http://schemas.microsoft.com/office/drawing/2014/main" id="{365A9AAC-9646-4D6E-A153-9EA6165B4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605" y="2373951"/>
            <a:ext cx="781590" cy="673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https://tse2.mm.bing.net/th?id=OIP.sC3968GHRSH77sYpgTFkpQHaDi&amp;pid=Api">
            <a:extLst>
              <a:ext uri="{FF2B5EF4-FFF2-40B4-BE49-F238E27FC236}">
                <a16:creationId xmlns:a16="http://schemas.microsoft.com/office/drawing/2014/main" id="{6F99E6A0-A978-4196-9F1D-34C149DD5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906" y="2490522"/>
            <a:ext cx="922611" cy="43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8382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Blending Technology During Therapy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6404" y="1386839"/>
            <a:ext cx="7102722" cy="3756661"/>
          </a:xfrm>
        </p:spPr>
        <p:txBody>
          <a:bodyPr>
            <a:normAutofit/>
          </a:bodyPr>
          <a:lstStyle/>
          <a:p>
            <a:r>
              <a:rPr lang="en-US" dirty="0"/>
              <a:t>2Morrow Health + group ACT vs. group ACT alone  	 </a:t>
            </a:r>
            <a:r>
              <a:rPr lang="en-US" sz="1200" dirty="0"/>
              <a:t>(O’Connor et al., 2019)</a:t>
            </a:r>
          </a:p>
          <a:p>
            <a:pPr lvl="1"/>
            <a:r>
              <a:rPr lang="en-US" dirty="0"/>
              <a:t>Participants quitting smoking randomized to group support control, group ACT, or group ACT with 2Morrow Health app for 6 weeks</a:t>
            </a:r>
          </a:p>
          <a:p>
            <a:pPr lvl="1"/>
            <a:r>
              <a:rPr lang="en-US" dirty="0"/>
              <a:t>Participants in combined group more likely to...</a:t>
            </a:r>
          </a:p>
          <a:p>
            <a:pPr lvl="2"/>
            <a:r>
              <a:rPr lang="en-US" dirty="0"/>
              <a:t>Recommend program to a friend or family member (</a:t>
            </a:r>
            <a:r>
              <a:rPr lang="en-US" i="1" dirty="0"/>
              <a:t>d</a:t>
            </a:r>
            <a:r>
              <a:rPr lang="en-US" dirty="0"/>
              <a:t>=.43, </a:t>
            </a:r>
            <a:r>
              <a:rPr lang="en-US" i="1" dirty="0"/>
              <a:t>p</a:t>
            </a:r>
            <a:r>
              <a:rPr lang="en-US" dirty="0"/>
              <a:t>=.024)</a:t>
            </a:r>
          </a:p>
          <a:p>
            <a:pPr lvl="2"/>
            <a:r>
              <a:rPr lang="en-US" dirty="0"/>
              <a:t>Smoke less cigarettes per day at post-treatment (</a:t>
            </a:r>
            <a:r>
              <a:rPr lang="en-US" i="1" dirty="0"/>
              <a:t>d</a:t>
            </a:r>
            <a:r>
              <a:rPr lang="en-US" dirty="0"/>
              <a:t>=.37; CI [0.73,7.21])</a:t>
            </a:r>
          </a:p>
          <a:p>
            <a:pPr lvl="2"/>
            <a:r>
              <a:rPr lang="en-US" dirty="0"/>
              <a:t>No differences in other satisfaction variables or follow up</a:t>
            </a:r>
          </a:p>
          <a:p>
            <a:pPr lvl="2"/>
            <a:endParaRPr lang="en-US" dirty="0"/>
          </a:p>
          <a:p>
            <a:r>
              <a:rPr lang="en-US" dirty="0"/>
              <a:t>ACT Daily Life </a:t>
            </a:r>
            <a:r>
              <a:rPr lang="en-US" sz="1200" dirty="0"/>
              <a:t>(van </a:t>
            </a:r>
            <a:r>
              <a:rPr lang="en-US" sz="1200" dirty="0" err="1"/>
              <a:t>Aubel</a:t>
            </a:r>
            <a:r>
              <a:rPr lang="en-US" sz="1200" dirty="0"/>
              <a:t> et al., 2020)</a:t>
            </a:r>
          </a:p>
          <a:p>
            <a:pPr lvl="1"/>
            <a:r>
              <a:rPr lang="en-US" dirty="0"/>
              <a:t>Participants attend group ACT and use ACT-DL app for 5 weeks</a:t>
            </a:r>
          </a:p>
          <a:p>
            <a:pPr lvl="1"/>
            <a:r>
              <a:rPr lang="en-US" dirty="0"/>
              <a:t>App included EMA assessments, with half of prompts including a metaphor and half of prompts presenting a skill</a:t>
            </a:r>
          </a:p>
        </p:txBody>
      </p:sp>
      <p:pic>
        <p:nvPicPr>
          <p:cNvPr id="16388" name="Picture 4" descr="Smoking cessation app-maker partners with GSK to offer ...">
            <a:extLst>
              <a:ext uri="{FF2B5EF4-FFF2-40B4-BE49-F238E27FC236}">
                <a16:creationId xmlns:a16="http://schemas.microsoft.com/office/drawing/2014/main" id="{88B9EE43-F572-4D40-9F3E-E96D1B876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593" y="1386839"/>
            <a:ext cx="922159" cy="1638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81868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6404" y="274320"/>
            <a:ext cx="7269480" cy="642938"/>
          </a:xfrm>
        </p:spPr>
        <p:txBody>
          <a:bodyPr>
            <a:normAutofit/>
          </a:bodyPr>
          <a:lstStyle/>
          <a:p>
            <a:r>
              <a:rPr lang="en-US" dirty="0"/>
              <a:t>Blending Technology Prior to Therapy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6404" y="1101566"/>
            <a:ext cx="6959811" cy="3767614"/>
          </a:xfrm>
        </p:spPr>
        <p:txBody>
          <a:bodyPr>
            <a:normAutofit/>
          </a:bodyPr>
          <a:lstStyle/>
          <a:p>
            <a:r>
              <a:rPr lang="en-US" sz="1800" dirty="0"/>
              <a:t>Providing technology for clients waiting for counseling </a:t>
            </a:r>
            <a:r>
              <a:rPr lang="en-US" sz="1200" dirty="0"/>
              <a:t>(Haeger, Davis &amp; Levin, In Press; Levin, Hicks, &amp; Krafft, In Press)</a:t>
            </a:r>
          </a:p>
          <a:p>
            <a:pPr lvl="1"/>
            <a:r>
              <a:rPr lang="en-US" sz="1650" dirty="0"/>
              <a:t>Slow recruitment: n = 23 &amp; 11 across 1+ years</a:t>
            </a:r>
          </a:p>
          <a:p>
            <a:pPr lvl="1"/>
            <a:r>
              <a:rPr lang="en-US" sz="1650" dirty="0"/>
              <a:t>High satisfaction ratings and levels of program engagement</a:t>
            </a:r>
          </a:p>
          <a:p>
            <a:pPr lvl="1"/>
            <a:r>
              <a:rPr lang="en-US" sz="1650" dirty="0"/>
              <a:t>Promising effects for improving mental health</a:t>
            </a:r>
          </a:p>
          <a:p>
            <a:pPr lvl="1"/>
            <a:endParaRPr lang="en-US" dirty="0"/>
          </a:p>
          <a:p>
            <a:r>
              <a:rPr lang="en-US" sz="1800" dirty="0"/>
              <a:t>Third pilot study in our clinic found </a:t>
            </a:r>
            <a:r>
              <a:rPr lang="en-US" sz="1200" dirty="0"/>
              <a:t>(Ong, Terry, Levin &amp; Twohig, Under Review)</a:t>
            </a:r>
          </a:p>
          <a:p>
            <a:pPr lvl="1"/>
            <a:r>
              <a:rPr lang="en-US" sz="1400" dirty="0"/>
              <a:t>Higher recruitment (n = 51), but lower engagement (37 started the program, 25 completed </a:t>
            </a:r>
            <a:r>
              <a:rPr lang="en-US" sz="1400" u="sng" dirty="0"/>
              <a:t>&gt;</a:t>
            </a:r>
            <a:r>
              <a:rPr lang="en-US" sz="1400" dirty="0"/>
              <a:t> half of sessions, 13 completed program)</a:t>
            </a:r>
          </a:p>
          <a:p>
            <a:pPr lvl="1"/>
            <a:r>
              <a:rPr lang="en-US" sz="1400" dirty="0"/>
              <a:t>But ~75% reported clinically significant change post-program and pre-therapy</a:t>
            </a:r>
          </a:p>
          <a:p>
            <a:pPr lvl="1"/>
            <a:endParaRPr lang="en-US" sz="1800" dirty="0"/>
          </a:p>
          <a:p>
            <a:r>
              <a:rPr lang="en-US" sz="1800" dirty="0"/>
              <a:t>Technology seem helpful to waitlisted clients who use them, but only a minority may be interested</a:t>
            </a:r>
          </a:p>
        </p:txBody>
      </p:sp>
    </p:spTree>
    <p:extLst>
      <p:ext uri="{BB962C8B-B14F-4D97-AF65-F5344CB8AC3E}">
        <p14:creationId xmlns:p14="http://schemas.microsoft.com/office/powerpoint/2010/main" val="26480320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FAB1D-6C72-4DDE-8854-1A7B58D77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90E568-EFA9-4C69-A5CE-11DA08F400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USU ACT Research Group owns ACT Guide, a service described in this presentation. Thus, the USU ACT Research Group has a financial interest in ACT Guide.</a:t>
            </a:r>
          </a:p>
        </p:txBody>
      </p:sp>
    </p:spTree>
    <p:extLst>
      <p:ext uri="{BB962C8B-B14F-4D97-AF65-F5344CB8AC3E}">
        <p14:creationId xmlns:p14="http://schemas.microsoft.com/office/powerpoint/2010/main" val="35413471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Summarizing the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6404" y="1386840"/>
            <a:ext cx="6446520" cy="375666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ACT still works in self-help formats</a:t>
            </a:r>
          </a:p>
          <a:p>
            <a:r>
              <a:rPr lang="en-US" dirty="0"/>
              <a:t>Self-help books function/perform similarly to websites</a:t>
            </a:r>
          </a:p>
          <a:p>
            <a:pPr lvl="1"/>
            <a:r>
              <a:rPr lang="en-US" dirty="0"/>
              <a:t>But adherence/completion rates are hard to compare</a:t>
            </a:r>
          </a:p>
          <a:p>
            <a:pPr lvl="1"/>
            <a:r>
              <a:rPr lang="en-US" dirty="0"/>
              <a:t>Think about what format makes sense to use with your client</a:t>
            </a:r>
          </a:p>
          <a:p>
            <a:r>
              <a:rPr lang="en-US" dirty="0">
                <a:latin typeface="Tahoma"/>
                <a:ea typeface="Tahoma"/>
                <a:cs typeface="Tahoma"/>
              </a:rPr>
              <a:t>Websites/apps work, but adherence can vary widely</a:t>
            </a:r>
          </a:p>
          <a:p>
            <a:pPr lvl="1"/>
            <a:r>
              <a:rPr lang="en-US" dirty="0">
                <a:latin typeface="Tahoma"/>
                <a:ea typeface="Tahoma"/>
                <a:cs typeface="Tahoma"/>
              </a:rPr>
              <a:t>Don’t treat websites/apps as one-size-fits all solutions</a:t>
            </a:r>
          </a:p>
          <a:p>
            <a:pPr lvl="1"/>
            <a:r>
              <a:rPr lang="en-US" dirty="0"/>
              <a:t>Assess the quality of programs critically</a:t>
            </a:r>
          </a:p>
          <a:p>
            <a:r>
              <a:rPr lang="en-US" dirty="0"/>
              <a:t>Tech can be blended with therapy in several ways</a:t>
            </a:r>
          </a:p>
          <a:p>
            <a:pPr lvl="1"/>
            <a:r>
              <a:rPr lang="en-US" dirty="0"/>
              <a:t>Again, what makes sense for the client? Be open to different modes of implementing tech.</a:t>
            </a:r>
          </a:p>
        </p:txBody>
      </p:sp>
    </p:spTree>
    <p:extLst>
      <p:ext uri="{BB962C8B-B14F-4D97-AF65-F5344CB8AC3E}">
        <p14:creationId xmlns:p14="http://schemas.microsoft.com/office/powerpoint/2010/main" val="34993179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46404" y="569214"/>
            <a:ext cx="7251192" cy="3031236"/>
          </a:xfrm>
        </p:spPr>
        <p:txBody>
          <a:bodyPr/>
          <a:lstStyle/>
          <a:p>
            <a:r>
              <a:rPr lang="en-US" dirty="0"/>
              <a:t>Using ACT technologies in your practice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A9FB57-2BF6-4CD6-8D51-98C970EC1A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5416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We Often Have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would I use technology in my clinical work? </a:t>
            </a:r>
          </a:p>
          <a:p>
            <a:pPr lvl="1"/>
            <a:r>
              <a:rPr lang="en-US" dirty="0"/>
              <a:t>For what role and function?</a:t>
            </a:r>
          </a:p>
          <a:p>
            <a:endParaRPr lang="en-US" dirty="0"/>
          </a:p>
          <a:p>
            <a:r>
              <a:rPr lang="en-US" dirty="0"/>
              <a:t>How do I navigate all of the technologies that are available?</a:t>
            </a:r>
          </a:p>
          <a:p>
            <a:endParaRPr lang="en-US" dirty="0"/>
          </a:p>
          <a:p>
            <a:r>
              <a:rPr lang="en-US" dirty="0"/>
              <a:t>How do I know which technology to choose for this client?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8094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functions would you want a technology to serve clinically?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BREAK OUT GROUPS!</a:t>
            </a:r>
          </a:p>
          <a:p>
            <a:endParaRPr lang="en-US" dirty="0"/>
          </a:p>
          <a:p>
            <a:r>
              <a:rPr lang="en-US" dirty="0"/>
              <a:t>How might you use technology in therapy?</a:t>
            </a:r>
          </a:p>
          <a:p>
            <a:r>
              <a:rPr lang="en-US" dirty="0"/>
              <a:t>How might it help your clients?</a:t>
            </a:r>
          </a:p>
          <a:p>
            <a:r>
              <a:rPr lang="en-US" dirty="0"/>
              <a:t>How have you used tech in the past?</a:t>
            </a:r>
          </a:p>
        </p:txBody>
      </p:sp>
    </p:spTree>
    <p:extLst>
      <p:ext uri="{BB962C8B-B14F-4D97-AF65-F5344CB8AC3E}">
        <p14:creationId xmlns:p14="http://schemas.microsoft.com/office/powerpoint/2010/main" val="33623346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6BC6A0D-8979-47FF-B606-70528EF8E5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DA4A2F0-4E90-474C-A806-4E742E8E50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1945" y="569214"/>
            <a:ext cx="6792657" cy="3031236"/>
          </a:xfrm>
        </p:spPr>
        <p:txBody>
          <a:bodyPr>
            <a:normAutofit/>
          </a:bodyPr>
          <a:lstStyle/>
          <a:p>
            <a:r>
              <a:rPr lang="en-US" dirty="0"/>
              <a:t>Think Pair Share: Functions of Tech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E0021D4-0019-414C-B57F-CAB9F13B9D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1945" y="3600450"/>
            <a:ext cx="6792657" cy="1268730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chemeClr val="tx2"/>
                </a:solidFill>
              </a:rPr>
              <a:t>Raise your hand or type in the chat box to share your thoughts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B92CCBF-1641-4D35-9B74-6E4981730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29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409508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Enhancing ACT work with technology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46404" y="1282390"/>
            <a:ext cx="6446520" cy="376911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Targeting skills</a:t>
            </a:r>
          </a:p>
          <a:p>
            <a:pPr lvl="1"/>
            <a:r>
              <a:rPr lang="en-US" dirty="0"/>
              <a:t>Skill acquisition – Introducing it</a:t>
            </a:r>
          </a:p>
          <a:p>
            <a:pPr lvl="1"/>
            <a:r>
              <a:rPr lang="en-US" dirty="0"/>
              <a:t>Skill strengthening – Learning more</a:t>
            </a:r>
          </a:p>
          <a:p>
            <a:pPr lvl="1"/>
            <a:r>
              <a:rPr lang="en-US" dirty="0"/>
              <a:t>Skill generalization – Applying it across contexts</a:t>
            </a:r>
          </a:p>
          <a:p>
            <a:r>
              <a:rPr lang="en-US" dirty="0"/>
              <a:t>Goal setting </a:t>
            </a:r>
          </a:p>
          <a:p>
            <a:r>
              <a:rPr lang="en-US" dirty="0"/>
              <a:t>Self monitoring</a:t>
            </a:r>
          </a:p>
          <a:p>
            <a:r>
              <a:rPr lang="en-US" dirty="0"/>
              <a:t>Assessment feedback</a:t>
            </a:r>
          </a:p>
          <a:p>
            <a:r>
              <a:rPr lang="en-US" dirty="0"/>
              <a:t>Crisis support</a:t>
            </a:r>
          </a:p>
          <a:p>
            <a:r>
              <a:rPr lang="en-US" dirty="0"/>
              <a:t>Social engagement/support</a:t>
            </a:r>
          </a:p>
          <a:p>
            <a:r>
              <a:rPr lang="en-US" dirty="0"/>
              <a:t>Communicating with therapists</a:t>
            </a:r>
          </a:p>
          <a:p>
            <a:r>
              <a:rPr lang="en-US" dirty="0"/>
              <a:t>Homework/Practice between sessions</a:t>
            </a:r>
          </a:p>
        </p:txBody>
      </p:sp>
    </p:spTree>
    <p:extLst>
      <p:ext uri="{BB962C8B-B14F-4D97-AF65-F5344CB8AC3E}">
        <p14:creationId xmlns:p14="http://schemas.microsoft.com/office/powerpoint/2010/main" val="8248251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Technology Handout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See our handout for apps we recommend</a:t>
            </a:r>
          </a:p>
          <a:p>
            <a:pPr lvl="1"/>
            <a:r>
              <a:rPr lang="en-US" dirty="0">
                <a:latin typeface="Tahoma"/>
                <a:ea typeface="Tahoma"/>
                <a:cs typeface="Tahoma"/>
                <a:hlinkClick r:id="rId3"/>
              </a:rPr>
              <a:t>https://bit.ly/2C9txEK</a:t>
            </a:r>
            <a:endParaRPr lang="en-US" dirty="0"/>
          </a:p>
          <a:p>
            <a:pPr lvl="1"/>
            <a:r>
              <a:rPr lang="en-US" dirty="0"/>
              <a:t>Many other apps out there… seek apps that best serve your intended function</a:t>
            </a:r>
          </a:p>
          <a:p>
            <a:r>
              <a:rPr lang="en-US" dirty="0">
                <a:hlinkClick r:id="rId4"/>
              </a:rPr>
              <a:t>https://psyberguide.org/</a:t>
            </a:r>
            <a:endParaRPr lang="en-US" dirty="0"/>
          </a:p>
          <a:p>
            <a:pPr lvl="1"/>
            <a:r>
              <a:rPr lang="en-US" dirty="0"/>
              <a:t>Online mental health app guide</a:t>
            </a:r>
          </a:p>
          <a:p>
            <a:pPr lvl="1"/>
            <a:r>
              <a:rPr lang="en-US" dirty="0"/>
              <a:t>Plenty of mindfulness apps</a:t>
            </a:r>
          </a:p>
          <a:p>
            <a:pPr lvl="1"/>
            <a:r>
              <a:rPr lang="en-US" dirty="0"/>
              <a:t>But lacking in ACT apps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E84BAD-550A-43D4-B636-95F45BBFD1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0941" y="2571750"/>
            <a:ext cx="2278405" cy="14379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71367F-D43B-4129-83F5-CDC7E70C40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4674" y="2420594"/>
            <a:ext cx="2145599" cy="1740218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9984409-DD16-4121-8236-3BE20D620145}"/>
              </a:ext>
            </a:extLst>
          </p:cNvPr>
          <p:cNvCxnSpPr>
            <a:cxnSpLocks/>
          </p:cNvCxnSpPr>
          <p:nvPr/>
        </p:nvCxnSpPr>
        <p:spPr>
          <a:xfrm>
            <a:off x="6631709" y="3290703"/>
            <a:ext cx="16625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72321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38BD7-B05A-4E28-B258-C76093799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quick comment on apps and websites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464A1-A598-4697-96EF-6447511D47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gap between what has been researched and what is available to the public is very large</a:t>
            </a:r>
          </a:p>
          <a:p>
            <a:endParaRPr lang="en-US" dirty="0"/>
          </a:p>
          <a:p>
            <a:r>
              <a:rPr lang="en-US" dirty="0"/>
              <a:t>In general, there are many more apps than there are research studies</a:t>
            </a:r>
          </a:p>
          <a:p>
            <a:pPr lvl="1"/>
            <a:r>
              <a:rPr lang="en-US" dirty="0"/>
              <a:t>But in some areas there are few available apps relative to studies</a:t>
            </a:r>
          </a:p>
          <a:p>
            <a:pPr lvl="1"/>
            <a:endParaRPr lang="en-US" dirty="0"/>
          </a:p>
          <a:p>
            <a:r>
              <a:rPr lang="en-US" dirty="0"/>
              <a:t>There are very few up-to-date, publicly available websites</a:t>
            </a:r>
          </a:p>
          <a:p>
            <a:pPr lvl="1"/>
            <a:r>
              <a:rPr lang="en-US" dirty="0"/>
              <a:t>But there are </a:t>
            </a:r>
            <a:r>
              <a:rPr lang="en-US" i="1" dirty="0"/>
              <a:t>many</a:t>
            </a:r>
            <a:r>
              <a:rPr lang="en-US" dirty="0"/>
              <a:t> studies on websites</a:t>
            </a:r>
          </a:p>
          <a:p>
            <a:pPr lvl="1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69FEBE5-56D1-4C67-839D-5A724337FC0C}"/>
              </a:ext>
            </a:extLst>
          </p:cNvPr>
          <p:cNvSpPr/>
          <p:nvPr/>
        </p:nvSpPr>
        <p:spPr>
          <a:xfrm>
            <a:off x="5794273" y="4866501"/>
            <a:ext cx="26741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/>
              <a:t>Torous</a:t>
            </a:r>
            <a:r>
              <a:rPr lang="en-US" sz="1200" dirty="0"/>
              <a:t>, Levin, Ahern &amp; Oser, 2017</a:t>
            </a:r>
          </a:p>
        </p:txBody>
      </p:sp>
    </p:spTree>
    <p:extLst>
      <p:ext uri="{BB962C8B-B14F-4D97-AF65-F5344CB8AC3E}">
        <p14:creationId xmlns:p14="http://schemas.microsoft.com/office/powerpoint/2010/main" val="10095940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2E9F6-69F1-4CA4-993E-91FFBA591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Tahoma"/>
                <a:ea typeface="Tahoma"/>
                <a:cs typeface="Tahoma"/>
              </a:rPr>
              <a:t>Exercise caution when looking for programs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3FDFA-8549-480C-B0D6-6E5FB0E9E3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6404" y="1386840"/>
            <a:ext cx="3788702" cy="348234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Tahoma"/>
                <a:ea typeface="Tahoma"/>
                <a:cs typeface="Tahoma"/>
              </a:rPr>
              <a:t>ACT iCoach is the first app to return when you search "acceptance and commitment therapy" on the Play store</a:t>
            </a:r>
          </a:p>
          <a:p>
            <a:pPr lvl="1">
              <a:buFont typeface="Wingdings 2" pitchFamily="34" charset="0"/>
              <a:buChar char=""/>
            </a:pPr>
            <a:r>
              <a:rPr lang="en-US" spc="8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Feels very legitimate</a:t>
            </a:r>
            <a:endParaRPr lang="en-US" spc="8" dirty="0">
              <a:solidFill>
                <a:srgbClr val="000000"/>
              </a:solidFill>
            </a:endParaRPr>
          </a:p>
          <a:p>
            <a:pPr lvl="1">
              <a:buFont typeface="Wingdings 2" pitchFamily="34" charset="0"/>
              <a:buChar char=""/>
            </a:pPr>
            <a:r>
              <a:rPr lang="en-US" spc="8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Good reviews</a:t>
            </a:r>
          </a:p>
          <a:p>
            <a:pPr lvl="1">
              <a:buFont typeface="Wingdings 2" pitchFamily="34" charset="0"/>
              <a:buChar char=""/>
            </a:pPr>
            <a:r>
              <a:rPr lang="en-US" spc="8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But content is plagiarized and includes ACT inconsistent language</a:t>
            </a:r>
          </a:p>
          <a:p>
            <a:r>
              <a:rPr lang="en-US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When choosing apps...</a:t>
            </a:r>
            <a:endParaRPr lang="en-US" dirty="0">
              <a:solidFill>
                <a:srgbClr val="000000"/>
              </a:solidFill>
            </a:endParaRPr>
          </a:p>
          <a:p>
            <a:pPr lvl="1"/>
            <a:r>
              <a:rPr lang="en-US" spc="8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Check </a:t>
            </a:r>
            <a:r>
              <a:rPr lang="en-US" spc="8" dirty="0" err="1">
                <a:solidFill>
                  <a:srgbClr val="000000"/>
                </a:solidFill>
                <a:latin typeface="Tahoma"/>
                <a:ea typeface="Tahoma"/>
                <a:cs typeface="Tahoma"/>
              </a:rPr>
              <a:t>psyberguide</a:t>
            </a:r>
            <a:endParaRPr lang="en-US" spc="8" dirty="0" err="1">
              <a:solidFill>
                <a:srgbClr val="000000"/>
              </a:solidFill>
            </a:endParaRPr>
          </a:p>
          <a:p>
            <a:pPr lvl="1"/>
            <a:r>
              <a:rPr lang="en-US" spc="8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Look to see who developed it</a:t>
            </a:r>
            <a:endParaRPr lang="en-US" spc="8" dirty="0">
              <a:solidFill>
                <a:srgbClr val="000000"/>
              </a:solidFill>
            </a:endParaRPr>
          </a:p>
        </p:txBody>
      </p:sp>
      <p:pic>
        <p:nvPicPr>
          <p:cNvPr id="4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D209A524-090E-42CF-899C-0E32C73C1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135" y="1455941"/>
            <a:ext cx="3665862" cy="328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3657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F193E-1C0F-4162-924A-84533B6E5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list of available ACT websites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26246A-CB9C-4F16-B12A-32098FB3D7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Table 2">
            <a:extLst>
              <a:ext uri="{FF2B5EF4-FFF2-40B4-BE49-F238E27FC236}">
                <a16:creationId xmlns:a16="http://schemas.microsoft.com/office/drawing/2014/main" id="{306E0D6B-801D-427F-8BBB-33AA7BFF49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2914851"/>
              </p:ext>
            </p:extLst>
          </p:nvPr>
        </p:nvGraphicFramePr>
        <p:xfrm>
          <a:off x="946403" y="1386839"/>
          <a:ext cx="6895270" cy="35749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2750">
                  <a:extLst>
                    <a:ext uri="{9D8B030D-6E8A-4147-A177-3AD203B41FA5}">
                      <a16:colId xmlns:a16="http://schemas.microsoft.com/office/drawing/2014/main" val="2306961261"/>
                    </a:ext>
                  </a:extLst>
                </a:gridCol>
                <a:gridCol w="1700167">
                  <a:extLst>
                    <a:ext uri="{9D8B030D-6E8A-4147-A177-3AD203B41FA5}">
                      <a16:colId xmlns:a16="http://schemas.microsoft.com/office/drawing/2014/main" val="506349329"/>
                    </a:ext>
                  </a:extLst>
                </a:gridCol>
                <a:gridCol w="3462353">
                  <a:extLst>
                    <a:ext uri="{9D8B030D-6E8A-4147-A177-3AD203B41FA5}">
                      <a16:colId xmlns:a16="http://schemas.microsoft.com/office/drawing/2014/main" val="882582791"/>
                    </a:ext>
                  </a:extLst>
                </a:gridCol>
              </a:tblGrid>
              <a:tr h="356420">
                <a:tc>
                  <a:txBody>
                    <a:bodyPr/>
                    <a:lstStyle/>
                    <a:p>
                      <a:r>
                        <a:rPr lang="en-US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Link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9692206"/>
                  </a:ext>
                </a:extLst>
              </a:tr>
              <a:tr h="310855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ACT Guide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https://scce.usu.edu/services/act-guide/</a:t>
                      </a:r>
                      <a:endParaRPr lang="en-US" sz="1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2948699"/>
                  </a:ext>
                </a:extLst>
              </a:tr>
              <a:tr h="438671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The Happiness Trap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$295 (sometimes goes on sale)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https://thehappinesstrap.com/</a:t>
                      </a:r>
                      <a:endParaRPr lang="en-US" sz="1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0745858"/>
                  </a:ext>
                </a:extLst>
              </a:tr>
              <a:tr h="438671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 ACT Conversations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Free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https://emedia.rmit.edu.au/communication/content/1_Language/00_intro.htm</a:t>
                      </a:r>
                      <a:endParaRPr lang="en-US" sz="1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5654550"/>
                  </a:ext>
                </a:extLst>
              </a:tr>
              <a:tr h="438671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ACT For Life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Free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https://www.exeter.ac.uk/wellbeing/support/self-helpandpeersupport/onlineselfhelp/act/</a:t>
                      </a:r>
                      <a:endParaRPr lang="en-US" sz="1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708568"/>
                  </a:ext>
                </a:extLst>
              </a:tr>
              <a:tr h="310855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ACTOZ (Cancer)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Free</a:t>
                      </a:r>
                      <a:endParaRPr lang="en-US" sz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http://josephciarrochi.com/ACTOZ/index.html</a:t>
                      </a:r>
                      <a:endParaRPr lang="en-US" sz="1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794530"/>
                  </a:ext>
                </a:extLst>
              </a:tr>
              <a:tr h="438671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Life After Pornography (Porn addiction)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https://www.lifeafterpornography.com/</a:t>
                      </a:r>
                      <a:endParaRPr lang="en-US" sz="1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3665872"/>
                  </a:ext>
                </a:extLst>
              </a:tr>
              <a:tr h="438671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VA </a:t>
                      </a:r>
                      <a:r>
                        <a:rPr lang="en-US" sz="12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LifeGuard</a:t>
                      </a:r>
                      <a:r>
                        <a:rPr lang="en-US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(Veterans)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Free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https://www.mirecc.va.gov/apps/activities/lifeguard/index.html#&amp;panel1-6</a:t>
                      </a:r>
                      <a:endParaRPr lang="en-US" sz="1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0717531"/>
                  </a:ext>
                </a:extLst>
              </a:tr>
              <a:tr h="310855">
                <a:tc>
                  <a:txBody>
                    <a:bodyPr/>
                    <a:lstStyle/>
                    <a:p>
                      <a:r>
                        <a:rPr lang="en-US" sz="12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Lifðu</a:t>
                      </a:r>
                      <a:r>
                        <a:rPr lang="en-US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2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betur</a:t>
                      </a:r>
                      <a:r>
                        <a:rPr lang="en-US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(Icelandic)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14,000  kr.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https://lifdubetur.is/</a:t>
                      </a:r>
                      <a:endParaRPr lang="en-US" sz="1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1831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5859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6BC6A0D-8979-47FF-B606-70528EF8E5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64EE7C1-5400-429A-8B22-558D2AB497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1945" y="569214"/>
            <a:ext cx="6792657" cy="3031236"/>
          </a:xfrm>
        </p:spPr>
        <p:txBody>
          <a:bodyPr>
            <a:normAutofit/>
          </a:bodyPr>
          <a:lstStyle/>
          <a:p>
            <a:r>
              <a:rPr lang="en-US" dirty="0"/>
              <a:t>Comment any questions throughout the talk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BF7C498-63CC-4DA0-AFD6-DC11E0CE89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1945" y="3902926"/>
            <a:ext cx="6792657" cy="966253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chemeClr val="tx2"/>
                </a:solidFill>
              </a:rPr>
              <a:t>You’ll have the opportunity to share via voice chat later after break out groups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B92CCBF-1641-4D35-9B74-6E4981730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29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208727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list of available ACT apps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46404" y="1554108"/>
            <a:ext cx="6703333" cy="3482340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There are other apps that aren’t directly downloadable</a:t>
            </a:r>
          </a:p>
          <a:p>
            <a:pPr lvl="1"/>
            <a:r>
              <a:rPr lang="en-US" dirty="0"/>
              <a:t>2Morrow Health</a:t>
            </a:r>
          </a:p>
          <a:p>
            <a:pPr lvl="1"/>
            <a:r>
              <a:rPr lang="en-US" dirty="0"/>
              <a:t>Learn2ACT</a:t>
            </a:r>
          </a:p>
          <a:p>
            <a:pPr lvl="1"/>
            <a:r>
              <a:rPr lang="en-US" dirty="0" err="1"/>
              <a:t>Oiva</a:t>
            </a:r>
            <a:r>
              <a:rPr lang="en-US" dirty="0"/>
              <a:t> (Finnish)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6E037FF3-ACAE-4B3D-84EA-AE3141C251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391382"/>
              </p:ext>
            </p:extLst>
          </p:nvPr>
        </p:nvGraphicFramePr>
        <p:xfrm>
          <a:off x="1021635" y="1090077"/>
          <a:ext cx="6446520" cy="26801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6915">
                  <a:extLst>
                    <a:ext uri="{9D8B030D-6E8A-4147-A177-3AD203B41FA5}">
                      <a16:colId xmlns:a16="http://schemas.microsoft.com/office/drawing/2014/main" val="2306961261"/>
                    </a:ext>
                  </a:extLst>
                </a:gridCol>
                <a:gridCol w="1275397">
                  <a:extLst>
                    <a:ext uri="{9D8B030D-6E8A-4147-A177-3AD203B41FA5}">
                      <a16:colId xmlns:a16="http://schemas.microsoft.com/office/drawing/2014/main" val="731924878"/>
                    </a:ext>
                  </a:extLst>
                </a:gridCol>
                <a:gridCol w="2754208">
                  <a:extLst>
                    <a:ext uri="{9D8B030D-6E8A-4147-A177-3AD203B41FA5}">
                      <a16:colId xmlns:a16="http://schemas.microsoft.com/office/drawing/2014/main" val="506349329"/>
                    </a:ext>
                  </a:extLst>
                </a:gridCol>
              </a:tblGrid>
              <a:tr h="302732">
                <a:tc>
                  <a:txBody>
                    <a:bodyPr/>
                    <a:lstStyle/>
                    <a:p>
                      <a:r>
                        <a:rPr lang="en-US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Platform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Price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9692206"/>
                  </a:ext>
                </a:extLst>
              </a:tr>
              <a:tr h="393634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ACT Companion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Trial, $3/month or $6/3-months or $15/unlimited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5654550"/>
                  </a:ext>
                </a:extLst>
              </a:tr>
              <a:tr h="244313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ACT Coach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iOS/Android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Free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6709811"/>
                  </a:ext>
                </a:extLst>
              </a:tr>
              <a:tr h="26403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 Here Now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$3/unlimited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708568"/>
                  </a:ext>
                </a:extLst>
              </a:tr>
              <a:tr h="264030">
                <a:tc>
                  <a:txBody>
                    <a:bodyPr/>
                    <a:lstStyle/>
                    <a:p>
                      <a:r>
                        <a:rPr lang="en-US" sz="12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ACTive</a:t>
                      </a:r>
                      <a:r>
                        <a:rPr lang="en-US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: Value based living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Free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3131515"/>
                  </a:ext>
                </a:extLst>
              </a:tr>
              <a:tr h="26403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Sleep School for Insomnia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iOS/Android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$8/month or $50</a:t>
                      </a:r>
                      <a:r>
                        <a:rPr lang="en-US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/year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794530"/>
                  </a:ext>
                </a:extLst>
              </a:tr>
              <a:tr h="26403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Blue Life Coach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iOS/Android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Free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3665872"/>
                  </a:ext>
                </a:extLst>
              </a:tr>
              <a:tr h="26403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ACT Mindfully (Italian)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Android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$6.50 - $185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183180"/>
                  </a:ext>
                </a:extLst>
              </a:tr>
              <a:tr h="26403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dirty="0">
                          <a:latin typeface="Tahoma"/>
                          <a:ea typeface="Tahoma"/>
                          <a:cs typeface="Tahoma"/>
                        </a:rPr>
                        <a:t>ACT iCoach – </a:t>
                      </a:r>
                      <a:r>
                        <a:rPr lang="en-US" sz="1200" i="1" dirty="0">
                          <a:solidFill>
                            <a:srgbClr val="FF0000"/>
                          </a:solidFill>
                          <a:latin typeface="Tahoma"/>
                          <a:ea typeface="Tahoma"/>
                          <a:cs typeface="Tahoma"/>
                        </a:rPr>
                        <a:t>not recommended</a:t>
                      </a:r>
                      <a:endParaRPr lang="en-US" sz="1200" dirty="0">
                        <a:solidFill>
                          <a:srgbClr val="FF0000"/>
                        </a:solidFill>
                        <a:latin typeface="Tahoma"/>
                        <a:ea typeface="Tahoma"/>
                        <a:cs typeface="Tahom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dirty="0">
                          <a:latin typeface="Tahoma"/>
                          <a:ea typeface="Tahoma"/>
                          <a:cs typeface="Tahoma"/>
                        </a:rPr>
                        <a:t>iOS/Android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200" dirty="0">
                          <a:latin typeface="Tahoma"/>
                          <a:ea typeface="Tahoma"/>
                          <a:cs typeface="Tahoma"/>
                        </a:rPr>
                        <a:t>Trial, $8/month or $40/6-months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59955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09651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FC60E-308A-4C1A-8AED-F905C52C7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 Guide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220477-BDA3-44F9-840D-8B83078F07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https://scce.usu.edu/services/act-guide/</a:t>
            </a:r>
            <a:endParaRPr lang="en-US" dirty="0"/>
          </a:p>
          <a:p>
            <a:r>
              <a:rPr lang="en-US" dirty="0"/>
              <a:t>Low cost</a:t>
            </a:r>
          </a:p>
          <a:p>
            <a:pPr lvl="1"/>
            <a:r>
              <a:rPr lang="en-US" dirty="0"/>
              <a:t>$10 for 6 months of use</a:t>
            </a:r>
          </a:p>
          <a:p>
            <a:r>
              <a:rPr lang="en-US" dirty="0"/>
              <a:t>Structured format</a:t>
            </a:r>
          </a:p>
          <a:p>
            <a:pPr lvl="1"/>
            <a:r>
              <a:rPr lang="en-US" dirty="0"/>
              <a:t>12 online sessions to be completed at own pace</a:t>
            </a:r>
          </a:p>
          <a:p>
            <a:r>
              <a:rPr lang="en-US" dirty="0"/>
              <a:t>More in depth than typical mobile apps</a:t>
            </a:r>
          </a:p>
          <a:p>
            <a:pPr lvl="1"/>
            <a:r>
              <a:rPr lang="en-US" dirty="0"/>
              <a:t>20 – 40 minutes per module -&gt; 6 hours total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F454A20-DA10-4303-A429-64150545F7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6472" y="6048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143FD40B-E15C-4B80-A047-2BB9B2D177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589240"/>
              </p:ext>
            </p:extLst>
          </p:nvPr>
        </p:nvGraphicFramePr>
        <p:xfrm>
          <a:off x="6677678" y="274320"/>
          <a:ext cx="1519918" cy="14523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33" name="Bitmap Image" r:id="rId4" imgW="6238095" imgH="5961905" progId="Paint.Picture">
                  <p:embed/>
                </p:oleObj>
              </mc:Choice>
              <mc:Fallback>
                <p:oleObj name="Bitmap Image" r:id="rId4" imgW="6238095" imgH="5961905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77678" y="274320"/>
                        <a:ext cx="1519918" cy="145236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152307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A7F92-8761-44DC-8017-24D0E778B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 Guide demo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849BAB-08A4-4FB1-8AEB-B4EBB1AF96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https://scce.usu.edu/services/act-guide/</a:t>
            </a:r>
            <a:endParaRPr lang="en-US" dirty="0"/>
          </a:p>
          <a:p>
            <a:endParaRPr lang="en-US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1026003" y="1936635"/>
            <a:ext cx="6446520" cy="2932545"/>
            <a:chOff x="-3048000" y="-276448"/>
            <a:chExt cx="17997377" cy="818707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/>
            <a:srcRect t="13980" r="1589" b="6434"/>
            <a:stretch/>
          </p:blipFill>
          <p:spPr>
            <a:xfrm>
              <a:off x="-3048000" y="-276448"/>
              <a:ext cx="17997377" cy="818707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/>
            <a:srcRect l="49089" t="16218" r="30911" b="70345"/>
            <a:stretch/>
          </p:blipFill>
          <p:spPr>
            <a:xfrm>
              <a:off x="2806995" y="0"/>
              <a:ext cx="3657600" cy="13822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64043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5DFCC-090F-47A3-9728-20E230077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 Companion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FC90A0-A61A-4EF2-9150-F1A4013B18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hlinkClick r:id="rId3"/>
              </a:rPr>
              <a:t>http://www.actcompanion.com/</a:t>
            </a:r>
            <a:endParaRPr lang="en-US" dirty="0"/>
          </a:p>
          <a:p>
            <a:r>
              <a:rPr lang="en-US" dirty="0"/>
              <a:t>Low cost</a:t>
            </a:r>
          </a:p>
          <a:p>
            <a:pPr lvl="1"/>
            <a:r>
              <a:rPr lang="en-US" dirty="0"/>
              <a:t>Free trial -&gt; $14 for unlimited use</a:t>
            </a:r>
          </a:p>
          <a:p>
            <a:r>
              <a:rPr lang="en-US" dirty="0"/>
              <a:t>Self-monitoring</a:t>
            </a:r>
          </a:p>
          <a:p>
            <a:r>
              <a:rPr lang="en-US" dirty="0"/>
              <a:t>Skills practice</a:t>
            </a:r>
          </a:p>
          <a:p>
            <a:pPr lvl="1"/>
            <a:r>
              <a:rPr lang="en-US" dirty="0"/>
              <a:t>Exercises requiring short written responses</a:t>
            </a:r>
          </a:p>
          <a:p>
            <a:pPr lvl="1"/>
            <a:r>
              <a:rPr lang="en-US" dirty="0"/>
              <a:t>Guided audio exercises</a:t>
            </a:r>
          </a:p>
          <a:p>
            <a:r>
              <a:rPr lang="en-US" dirty="0"/>
              <a:t>Used to be on Android but not anymore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7E9019-11C0-4DA3-8D42-0758C5296F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7113" y="1386840"/>
            <a:ext cx="3132778" cy="2727282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20A59A5F-48A1-494F-B238-28137F46D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0292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5D96DAFA-21F3-4058-8A73-1347A1A28A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6362769"/>
              </p:ext>
            </p:extLst>
          </p:nvPr>
        </p:nvGraphicFramePr>
        <p:xfrm>
          <a:off x="4000500" y="502920"/>
          <a:ext cx="57150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60" name="Bitmap Image" r:id="rId5" imgW="1152381" imgH="1104762" progId="Paint.Picture">
                  <p:embed/>
                </p:oleObj>
              </mc:Choice>
              <mc:Fallback>
                <p:oleObj name="Bitmap Image" r:id="rId5" imgW="1152381" imgH="1104762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0500" y="502920"/>
                        <a:ext cx="571500" cy="552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534431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18811-FA6C-48FD-8D9C-2B1E89E60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 Companion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63281B-32C9-4206-B425-83F92D481F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605B8D-67D4-4469-85BB-8C6C8B1AD0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342" y="1386840"/>
            <a:ext cx="1816163" cy="34723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8D6302-9B04-4006-8E72-7318EDBB48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4363" y="1303029"/>
            <a:ext cx="1883351" cy="36742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B61787-E3A0-41E1-BF4C-ECBA9746F5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3572" y="1303029"/>
            <a:ext cx="2771495" cy="34823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392830-E42D-459F-8865-3B2666ADE9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9637" y="1303029"/>
            <a:ext cx="1855403" cy="3578278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5BB15CF2-DAFE-45A6-B1EA-3D2481C684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3572" y="49079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E371EEA0-4EF0-4045-85C5-8587BACFEC8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6234533"/>
              </p:ext>
            </p:extLst>
          </p:nvPr>
        </p:nvGraphicFramePr>
        <p:xfrm>
          <a:off x="4000408" y="500029"/>
          <a:ext cx="57150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4" name="Bitmap Image" r:id="rId8" imgW="1152381" imgH="1104762" progId="Paint.Picture">
                  <p:embed/>
                </p:oleObj>
              </mc:Choice>
              <mc:Fallback>
                <p:oleObj name="Bitmap Image" r:id="rId8" imgW="1152381" imgH="1104762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0408" y="500029"/>
                        <a:ext cx="571500" cy="552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068505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591A7-E3C0-466E-BA6D-1EAAF0EAE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ahoma"/>
                <a:ea typeface="Tahoma"/>
                <a:cs typeface="Tahoma"/>
              </a:rPr>
              <a:t>ACT Coach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E9C453-B607-4FDC-9F3E-A764E208B1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hlinkClick r:id="rId2"/>
              </a:rPr>
              <a:t>https://mobile.va.gov/app/act-coach</a:t>
            </a:r>
          </a:p>
          <a:p>
            <a:r>
              <a:rPr lang="en-US" dirty="0">
                <a:latin typeface="Tahoma"/>
                <a:ea typeface="Tahoma"/>
                <a:cs typeface="Tahoma"/>
              </a:rPr>
              <a:t>Free</a:t>
            </a:r>
            <a:endParaRPr lang="en-US" dirty="0"/>
          </a:p>
          <a:p>
            <a:r>
              <a:rPr lang="en-US" dirty="0">
                <a:latin typeface="Tahoma"/>
                <a:ea typeface="Tahoma"/>
                <a:cs typeface="Tahoma"/>
              </a:rPr>
              <a:t>Text-based lessons</a:t>
            </a:r>
          </a:p>
          <a:p>
            <a:r>
              <a:rPr lang="en-US" dirty="0">
                <a:latin typeface="Tahoma"/>
                <a:ea typeface="Tahoma"/>
                <a:cs typeface="Tahoma"/>
              </a:rPr>
              <a:t>Exercises</a:t>
            </a:r>
            <a:endParaRPr lang="en-US" dirty="0"/>
          </a:p>
          <a:p>
            <a:pPr lvl="1">
              <a:buFont typeface="Wingdings 2" pitchFamily="34" charset="0"/>
            </a:pPr>
            <a:r>
              <a:rPr lang="en-US" spc="8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Mindfulness</a:t>
            </a:r>
            <a:endParaRPr lang="en-US" spc="8" dirty="0">
              <a:solidFill>
                <a:srgbClr val="000000"/>
              </a:solidFill>
            </a:endParaRPr>
          </a:p>
          <a:p>
            <a:pPr lvl="1">
              <a:buFont typeface="Wingdings 2" pitchFamily="34" charset="0"/>
            </a:pPr>
            <a:r>
              <a:rPr lang="en-US" spc="8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Values-based goal setting</a:t>
            </a:r>
            <a:endParaRPr lang="en-US" spc="8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Self-monitoring</a:t>
            </a:r>
            <a:endParaRPr lang="en-US" spc="8" dirty="0">
              <a:solidFill>
                <a:srgbClr val="000000"/>
              </a:solidFill>
            </a:endParaRPr>
          </a:p>
          <a:p>
            <a:pPr lvl="1">
              <a:buFont typeface="Wingdings 2" pitchFamily="34" charset="0"/>
            </a:pPr>
            <a:r>
              <a:rPr lang="en-US" spc="8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Mindfulness, coping, willingness</a:t>
            </a:r>
            <a:endParaRPr lang="en-US" spc="8" dirty="0">
              <a:solidFill>
                <a:srgbClr val="000000"/>
              </a:solidFill>
            </a:endParaRPr>
          </a:p>
          <a:p>
            <a:pPr lvl="1"/>
            <a:endParaRPr lang="en-US" dirty="0">
              <a:solidFill>
                <a:srgbClr val="262626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83A9A9F2-B84F-4832-95CF-2E0B9C6F9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5461" y="1492097"/>
            <a:ext cx="1726392" cy="3081969"/>
          </a:xfrm>
          <a:prstGeom prst="rect">
            <a:avLst/>
          </a:prstGeom>
        </p:spPr>
      </p:pic>
      <p:pic>
        <p:nvPicPr>
          <p:cNvPr id="5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2DCDC517-D435-4E43-BEF2-8EADFF5619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6679" y="538391"/>
            <a:ext cx="445954" cy="43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6081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DE9D7-B062-4C75-93EF-13CD04ACC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 Coach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98B8215-C579-40C4-88DB-8D2A004846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5926" y="829111"/>
            <a:ext cx="2301685" cy="4108924"/>
          </a:xfrm>
        </p:spPr>
      </p:pic>
      <p:pic>
        <p:nvPicPr>
          <p:cNvPr id="3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33B06FBD-2249-4CCB-9DEA-23863BAF3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4189" y="831085"/>
            <a:ext cx="2304777" cy="4114800"/>
          </a:xfrm>
          <a:prstGeom prst="rect">
            <a:avLst/>
          </a:prstGeom>
        </p:spPr>
      </p:pic>
      <p:pic>
        <p:nvPicPr>
          <p:cNvPr id="5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390D38CF-5F4C-4CC7-9516-D04997AA6E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7581" y="831085"/>
            <a:ext cx="2304777" cy="4114800"/>
          </a:xfrm>
          <a:prstGeom prst="rect">
            <a:avLst/>
          </a:prstGeom>
        </p:spPr>
      </p:pic>
      <p:pic>
        <p:nvPicPr>
          <p:cNvPr id="6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439D3A8F-2344-450E-886A-137B8894FC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9794" y="538389"/>
            <a:ext cx="452841" cy="44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6069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F8C14-4EDA-481B-B171-163B135B0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Life After Pornography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6C7634-BE05-438A-A4FF-2D88ED81E9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https://www.lifeafterpornography.com/</a:t>
            </a:r>
            <a:endParaRPr lang="en-US" dirty="0"/>
          </a:p>
          <a:p>
            <a:r>
              <a:rPr lang="en-US" dirty="0"/>
              <a:t>ACT based website for porn addiction</a:t>
            </a:r>
          </a:p>
          <a:p>
            <a:r>
              <a:rPr lang="en-US" dirty="0"/>
              <a:t>Lessons are in video format</a:t>
            </a:r>
          </a:p>
          <a:p>
            <a:pPr lvl="1"/>
            <a:r>
              <a:rPr lang="en-US" dirty="0"/>
              <a:t>Supplemented by pen-and-paper workbook</a:t>
            </a:r>
          </a:p>
          <a:p>
            <a:r>
              <a:rPr lang="en-US" dirty="0"/>
              <a:t>One of the few ACT programs tailored toward a specific problem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7992D8-845C-4409-90F6-624D83023B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7545" y="1014413"/>
            <a:ext cx="2554601" cy="19292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D671B4-3301-4BC8-B215-77F5ABC99C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2850" y="604838"/>
            <a:ext cx="428625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1440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FA221-883D-4082-BC98-443CE178D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Mindfulness apps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DDB80B-4591-41E3-B67C-00BF60DB07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Headspace</a:t>
            </a:r>
          </a:p>
          <a:p>
            <a:pPr lvl="1"/>
            <a:r>
              <a:rPr lang="en-US" dirty="0"/>
              <a:t>Can be expensive, free trial -&gt; $70/per year</a:t>
            </a:r>
          </a:p>
          <a:p>
            <a:pPr lvl="1"/>
            <a:r>
              <a:rPr lang="en-US" dirty="0"/>
              <a:t>Good option for students, only $10/per year</a:t>
            </a:r>
          </a:p>
          <a:p>
            <a:pPr lvl="1"/>
            <a:r>
              <a:rPr lang="en-US" dirty="0"/>
              <a:t>Very polished appearance, easy to navigate</a:t>
            </a:r>
          </a:p>
          <a:p>
            <a:pPr lvl="1"/>
            <a:endParaRPr lang="en-US" dirty="0"/>
          </a:p>
          <a:p>
            <a:r>
              <a:rPr lang="en-US" dirty="0" err="1"/>
              <a:t>MyLife</a:t>
            </a:r>
            <a:r>
              <a:rPr lang="en-US" dirty="0"/>
              <a:t> Meditation (Stop, Breathe &amp; Think)</a:t>
            </a:r>
          </a:p>
          <a:p>
            <a:pPr lvl="1"/>
            <a:r>
              <a:rPr lang="en-US" dirty="0"/>
              <a:t>Price of premium version is comparable to Headspace ($60/year)</a:t>
            </a:r>
          </a:p>
          <a:p>
            <a:pPr lvl="2"/>
            <a:r>
              <a:rPr lang="en-US" dirty="0"/>
              <a:t>But free version offers more than HS’s trial</a:t>
            </a:r>
          </a:p>
          <a:p>
            <a:pPr lvl="1"/>
            <a:r>
              <a:rPr lang="en-US" dirty="0"/>
              <a:t>Check-in follows up with tailored skills options</a:t>
            </a:r>
          </a:p>
          <a:p>
            <a:pPr lvl="1"/>
            <a:r>
              <a:rPr lang="en-US" dirty="0"/>
              <a:t>Exercises for racial minorities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F4BFC1-6C59-492D-99FC-42B3F1176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3564" y="1182787"/>
            <a:ext cx="711764" cy="1265504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74061699-C035-4B1A-9739-70939C8D02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1725" y="265083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87C09F8-B27E-4865-A653-B798E28AD6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6906948"/>
              </p:ext>
            </p:extLst>
          </p:nvPr>
        </p:nvGraphicFramePr>
        <p:xfrm>
          <a:off x="6025133" y="2908773"/>
          <a:ext cx="428625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23" name="Bitmap Image" r:id="rId4" imgW="581106" imgH="571731" progId="Paint.Picture">
                  <p:embed/>
                </p:oleObj>
              </mc:Choice>
              <mc:Fallback>
                <p:oleObj name="Bitmap Image" r:id="rId4" imgW="581106" imgH="571731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25133" y="2908773"/>
                        <a:ext cx="428625" cy="419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4">
            <a:extLst>
              <a:ext uri="{FF2B5EF4-FFF2-40B4-BE49-F238E27FC236}">
                <a16:creationId xmlns:a16="http://schemas.microsoft.com/office/drawing/2014/main" id="{78C7A3D8-3247-46F6-82CB-34AD8D590F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6872" y="138684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FEDCBB03-E1F0-4CB3-906F-EBD6D0B0DE3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2936439"/>
              </p:ext>
            </p:extLst>
          </p:nvPr>
        </p:nvGraphicFramePr>
        <p:xfrm>
          <a:off x="2456872" y="1386840"/>
          <a:ext cx="428625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24" name="Bitmap Image" r:id="rId6" imgW="1142857" imgH="1181265" progId="Paint.Picture">
                  <p:embed/>
                </p:oleObj>
              </mc:Choice>
              <mc:Fallback>
                <p:oleObj name="Bitmap Image" r:id="rId6" imgW="1142857" imgH="1181265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6872" y="1386840"/>
                        <a:ext cx="428625" cy="447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3D2972C9-59F0-40AE-993F-21783701E0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95328" y="3652850"/>
            <a:ext cx="1317376" cy="144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9258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8C8CA-A3D3-4645-B0BC-B4FFA8C8F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few non-ACT apps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13002A-EA0D-4A39-9C36-7196C35EAE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Many free apps that offer general help or target specific problems</a:t>
            </a:r>
          </a:p>
          <a:p>
            <a:pPr lvl="1"/>
            <a:r>
              <a:rPr lang="en-US" dirty="0"/>
              <a:t>The VA’s apps are often research/evidence-based</a:t>
            </a:r>
          </a:p>
          <a:p>
            <a:r>
              <a:rPr lang="en-US" dirty="0"/>
              <a:t>COVID Coach</a:t>
            </a:r>
          </a:p>
          <a:p>
            <a:pPr lvl="1"/>
            <a:r>
              <a:rPr lang="en-US" dirty="0"/>
              <a:t>Skills for several general areas</a:t>
            </a:r>
          </a:p>
          <a:p>
            <a:pPr lvl="1"/>
            <a:r>
              <a:rPr lang="en-US" dirty="0"/>
              <a:t>Example of how apps can offer adaptive and accessible solutions</a:t>
            </a:r>
          </a:p>
          <a:p>
            <a:r>
              <a:rPr lang="en-US" dirty="0"/>
              <a:t>Virtual Hope Box</a:t>
            </a:r>
          </a:p>
          <a:p>
            <a:pPr lvl="1"/>
            <a:r>
              <a:rPr lang="en-US" dirty="0"/>
              <a:t>Offers tools for coping in the moment of crisis</a:t>
            </a:r>
          </a:p>
          <a:p>
            <a:r>
              <a:rPr lang="en-US" dirty="0"/>
              <a:t>PTSD Coach</a:t>
            </a:r>
          </a:p>
          <a:p>
            <a:pPr lvl="1"/>
            <a:r>
              <a:rPr lang="en-US" dirty="0"/>
              <a:t>Exercises tailored to reported symptoms</a:t>
            </a:r>
          </a:p>
          <a:p>
            <a:pPr lvl="1"/>
            <a:endParaRPr 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EA0A719-DA76-45F5-9E82-C20A2F730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0909" y="208741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345090F5-EE09-4F29-82CB-DA0E0FC77A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3147835"/>
              </p:ext>
            </p:extLst>
          </p:nvPr>
        </p:nvGraphicFramePr>
        <p:xfrm>
          <a:off x="2770909" y="2382421"/>
          <a:ext cx="428625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35" name="Bitmap Image" r:id="rId4" imgW="2400635" imgH="2333333" progId="Paint.Picture">
                  <p:embed/>
                </p:oleObj>
              </mc:Choice>
              <mc:Fallback>
                <p:oleObj name="Bitmap Image" r:id="rId4" imgW="2400635" imgH="2333333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0909" y="2382421"/>
                        <a:ext cx="428625" cy="409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E5EE9BE0-35F9-4D7B-925D-389F3894A1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9534" y="3268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E438936B-8D9F-4090-8BBF-BDE81C7F137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5177799"/>
              </p:ext>
            </p:extLst>
          </p:nvPr>
        </p:nvGraphicFramePr>
        <p:xfrm>
          <a:off x="3125643" y="3382660"/>
          <a:ext cx="428625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36" name="Bitmap Image" r:id="rId6" imgW="1752381" imgH="1733333" progId="Paint.Picture">
                  <p:embed/>
                </p:oleObj>
              </mc:Choice>
              <mc:Fallback>
                <p:oleObj name="Bitmap Image" r:id="rId6" imgW="1752381" imgH="1733333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5643" y="3382660"/>
                        <a:ext cx="428625" cy="419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8173D074-5165-4344-8F6B-5816E00E4C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7018" y="361531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F92C7350-AC69-4BE6-875F-B0605644411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4115402"/>
              </p:ext>
            </p:extLst>
          </p:nvPr>
        </p:nvGraphicFramePr>
        <p:xfrm>
          <a:off x="2697018" y="4072518"/>
          <a:ext cx="428625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37" name="Bitmap Image" r:id="rId8" imgW="2362530" imgH="2352381" progId="Paint.Picture">
                  <p:embed/>
                </p:oleObj>
              </mc:Choice>
              <mc:Fallback>
                <p:oleObj name="Bitmap Image" r:id="rId8" imgW="2362530" imgH="2352381" progId="Paint.Picture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7018" y="4072518"/>
                        <a:ext cx="428625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17878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46404" y="1386840"/>
            <a:ext cx="6446520" cy="348234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Review the research on self-guided ACT and technology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Present ACT technologies that are currently available and how you can use them in your clinical work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Present supportive accountability principles that can help guide your clients’ uses of these technologies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8CEB97A-6D4D-41ED-A4CC-4F42581B6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404" y="502920"/>
            <a:ext cx="7269480" cy="548640"/>
          </a:xfrm>
        </p:spPr>
        <p:txBody>
          <a:bodyPr/>
          <a:lstStyle/>
          <a:p>
            <a:r>
              <a:rPr lang="en-US" dirty="0"/>
              <a:t>Goals</a:t>
            </a:r>
          </a:p>
        </p:txBody>
      </p:sp>
    </p:spTree>
    <p:extLst>
      <p:ext uri="{BB962C8B-B14F-4D97-AF65-F5344CB8AC3E}">
        <p14:creationId xmlns:p14="http://schemas.microsoft.com/office/powerpoint/2010/main" val="6520865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999EA-AA99-4775-AE6A-A7DF0BF1D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Other ways to integrate tech into 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C314E0-5E79-498C-A5B5-0FC1DC785B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6404" y="1386840"/>
            <a:ext cx="6446520" cy="375666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Wearables (Fitbit, Apple Watch, etc.)</a:t>
            </a:r>
          </a:p>
          <a:p>
            <a:pPr lvl="1"/>
            <a:r>
              <a:rPr lang="en-US" dirty="0"/>
              <a:t>Monitor sleep with greater accuracy</a:t>
            </a:r>
          </a:p>
          <a:p>
            <a:pPr lvl="1"/>
            <a:r>
              <a:rPr lang="en-US" dirty="0"/>
              <a:t>Monitor physical activity, if that’s a valued goal</a:t>
            </a:r>
          </a:p>
          <a:p>
            <a:pPr lvl="1"/>
            <a:r>
              <a:rPr lang="en-US" dirty="0"/>
              <a:t>Smartwatch apps designed to detect onset of panic attacks and respond with breathing exercises are in development…</a:t>
            </a:r>
          </a:p>
          <a:p>
            <a:r>
              <a:rPr lang="en-US" dirty="0"/>
              <a:t>YouTube videos</a:t>
            </a:r>
          </a:p>
          <a:p>
            <a:pPr lvl="1"/>
            <a:r>
              <a:rPr lang="en-US" dirty="0"/>
              <a:t>Mindfulness/meditation exercises</a:t>
            </a:r>
          </a:p>
          <a:p>
            <a:pPr lvl="1"/>
            <a:r>
              <a:rPr lang="en-US" dirty="0"/>
              <a:t>Videos to help explain/review ACT content </a:t>
            </a:r>
            <a:r>
              <a:rPr lang="en-US" dirty="0">
                <a:hlinkClick r:id="rId3"/>
              </a:rPr>
              <a:t>https://www.youtube.com/channel/UC-sMFszAaa7C9poytIAmBvA/videos</a:t>
            </a:r>
            <a:endParaRPr lang="en-US" dirty="0"/>
          </a:p>
          <a:p>
            <a:r>
              <a:rPr lang="en-US" dirty="0"/>
              <a:t>Websites for measurement informed care</a:t>
            </a:r>
          </a:p>
          <a:p>
            <a:pPr lvl="1"/>
            <a:r>
              <a:rPr lang="en-US" dirty="0"/>
              <a:t>Blueprint </a:t>
            </a:r>
            <a:r>
              <a:rPr lang="en-US" dirty="0">
                <a:hlinkClick r:id="rId4"/>
              </a:rPr>
              <a:t>https://www.blueprint-health.com/</a:t>
            </a:r>
            <a:endParaRPr lang="en-US" dirty="0"/>
          </a:p>
          <a:p>
            <a:pPr lvl="2"/>
            <a:r>
              <a:rPr lang="en-US" dirty="0"/>
              <a:t>30+ ACT measures are built in, clients can fill out daily measures on app</a:t>
            </a:r>
          </a:p>
          <a:p>
            <a:pPr lvl="2"/>
            <a:r>
              <a:rPr lang="en-US" dirty="0"/>
              <a:t>Cost: Free - $35/month, depending on insurance factors</a:t>
            </a:r>
          </a:p>
          <a:p>
            <a:pPr lvl="2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CBDB62-45A9-458C-B6C7-F18E61354F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6105" y="3001105"/>
            <a:ext cx="2137895" cy="2142395"/>
          </a:xfrm>
          <a:prstGeom prst="rect">
            <a:avLst/>
          </a:prstGeom>
        </p:spPr>
      </p:pic>
      <p:pic>
        <p:nvPicPr>
          <p:cNvPr id="11266" name="Picture 2" descr="Here&amp;#39;s Why You&amp;#39;ll Love Relax, Fitbit&amp;#39;s New Guided ...">
            <a:extLst>
              <a:ext uri="{FF2B5EF4-FFF2-40B4-BE49-F238E27FC236}">
                <a16:creationId xmlns:a16="http://schemas.microsoft.com/office/drawing/2014/main" id="{08F4C8CF-2158-4C95-A042-4E0633F4D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105" y="1142999"/>
            <a:ext cx="976313" cy="142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71035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6BC6A0D-8979-47FF-B606-70528EF8E5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64EE7C1-5400-429A-8B22-558D2AB497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1945" y="569214"/>
            <a:ext cx="6792657" cy="3031236"/>
          </a:xfrm>
        </p:spPr>
        <p:txBody>
          <a:bodyPr>
            <a:normAutofit/>
          </a:bodyPr>
          <a:lstStyle/>
          <a:p>
            <a:r>
              <a:rPr lang="en-US" dirty="0"/>
              <a:t>What are your favorite apps and websites to use with clients?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BF7C498-63CC-4DA0-AFD6-DC11E0CE89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1945" y="3902926"/>
            <a:ext cx="6792657" cy="966253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chemeClr val="tx2"/>
                </a:solidFill>
              </a:rPr>
              <a:t>Type them into the chat box along with why you like it or how you use it clinically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B92CCBF-1641-4D35-9B74-6E4981730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29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498982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Overcoming barriers and picking apps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804756-E798-4504-8554-A25DE6A2D6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268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Self-guided resources aren’t for everyone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6404" y="1260088"/>
            <a:ext cx="6736786" cy="3609092"/>
          </a:xfrm>
        </p:spPr>
        <p:txBody>
          <a:bodyPr>
            <a:normAutofit fontScale="92500"/>
          </a:bodyPr>
          <a:lstStyle/>
          <a:p>
            <a:r>
              <a:rPr lang="en-US" dirty="0"/>
              <a:t>Not everyone </a:t>
            </a:r>
            <a:r>
              <a:rPr lang="en-US" i="1" dirty="0"/>
              <a:t>wants</a:t>
            </a:r>
            <a:r>
              <a:rPr lang="en-US" dirty="0"/>
              <a:t> to or </a:t>
            </a:r>
            <a:r>
              <a:rPr lang="en-US" i="1" dirty="0"/>
              <a:t>will</a:t>
            </a:r>
            <a:r>
              <a:rPr lang="en-US" dirty="0"/>
              <a:t> use self-guided resources</a:t>
            </a:r>
          </a:p>
          <a:p>
            <a:pPr lvl="1"/>
            <a:r>
              <a:rPr lang="en-US" dirty="0"/>
              <a:t>Students less likely to use or prefer self-help than in-person supports</a:t>
            </a:r>
          </a:p>
          <a:p>
            <a:pPr lvl="1"/>
            <a:r>
              <a:rPr lang="en-US" dirty="0"/>
              <a:t>Accrual rates testing self-help tech before/during therapy are very low</a:t>
            </a:r>
          </a:p>
          <a:p>
            <a:pPr lvl="1"/>
            <a:r>
              <a:rPr lang="en-US" dirty="0"/>
              <a:t>Participants have mixed reactions to adjunctive tech</a:t>
            </a:r>
          </a:p>
          <a:p>
            <a:pPr lvl="1"/>
            <a:r>
              <a:rPr lang="en-US" dirty="0"/>
              <a:t>Some concerns this might replace in-person therapy services</a:t>
            </a:r>
          </a:p>
          <a:p>
            <a:pPr lvl="1"/>
            <a:r>
              <a:rPr lang="en-US" dirty="0"/>
              <a:t>A notable percent have little to no engagement in self-help tech in studies (25-50%)</a:t>
            </a:r>
          </a:p>
          <a:p>
            <a:r>
              <a:rPr lang="en-US" dirty="0"/>
              <a:t>But these are excellent resources for some</a:t>
            </a:r>
          </a:p>
          <a:p>
            <a:pPr lvl="1"/>
            <a:r>
              <a:rPr lang="en-US" dirty="0"/>
              <a:t>Self-help may reach people who would otherwise not seek help (13-27%)</a:t>
            </a:r>
          </a:p>
          <a:p>
            <a:pPr lvl="1"/>
            <a:r>
              <a:rPr lang="en-US" dirty="0"/>
              <a:t>Around 50-75% are adherent to self-help tech in many studies</a:t>
            </a:r>
          </a:p>
          <a:p>
            <a:pPr lvl="1"/>
            <a:r>
              <a:rPr lang="en-US" dirty="0"/>
              <a:t>It may be of interest to those with high stigma or encounter other barriers to service</a:t>
            </a:r>
          </a:p>
          <a:p>
            <a:pPr lvl="1"/>
            <a:r>
              <a:rPr lang="en-US" dirty="0"/>
              <a:t>It may depend on how tech is introduced and used</a:t>
            </a:r>
          </a:p>
          <a:p>
            <a:pPr lvl="1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EA47D9-9BC0-4429-820F-5850AEA483C4}"/>
              </a:ext>
            </a:extLst>
          </p:cNvPr>
          <p:cNvSpPr txBox="1"/>
          <p:nvPr/>
        </p:nvSpPr>
        <p:spPr>
          <a:xfrm>
            <a:off x="3668752" y="4869180"/>
            <a:ext cx="47772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Levin, Krafft &amp; Levin, 2018; Levin, </a:t>
            </a:r>
            <a:r>
              <a:rPr lang="en-US" sz="1200" dirty="0" err="1"/>
              <a:t>Stocke</a:t>
            </a:r>
            <a:r>
              <a:rPr lang="en-US" sz="1200" dirty="0"/>
              <a:t>, Pierce &amp; Levin, 2018</a:t>
            </a:r>
          </a:p>
        </p:txBody>
      </p:sp>
    </p:spTree>
    <p:extLst>
      <p:ext uri="{BB962C8B-B14F-4D97-AF65-F5344CB8AC3E}">
        <p14:creationId xmlns:p14="http://schemas.microsoft.com/office/powerpoint/2010/main" val="40565653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Barriers to using technology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BREAK OUT GROUPS!</a:t>
            </a:r>
          </a:p>
          <a:p>
            <a:endParaRPr lang="en-US" dirty="0"/>
          </a:p>
          <a:p>
            <a:r>
              <a:rPr lang="en-US" dirty="0"/>
              <a:t>What are the barriers to using self-guided technologies?</a:t>
            </a:r>
          </a:p>
          <a:p>
            <a:endParaRPr lang="en-US" dirty="0"/>
          </a:p>
          <a:p>
            <a:r>
              <a:rPr lang="en-US" dirty="0"/>
              <a:t>Who might be more or less likely to be interested in these technologies?</a:t>
            </a:r>
          </a:p>
          <a:p>
            <a:endParaRPr lang="en-US" dirty="0"/>
          </a:p>
          <a:p>
            <a:r>
              <a:rPr lang="en-US" dirty="0"/>
              <a:t>How might these barriers get in the way of you using these technologies with your clients?</a:t>
            </a:r>
          </a:p>
        </p:txBody>
      </p:sp>
    </p:spTree>
    <p:extLst>
      <p:ext uri="{BB962C8B-B14F-4D97-AF65-F5344CB8AC3E}">
        <p14:creationId xmlns:p14="http://schemas.microsoft.com/office/powerpoint/2010/main" val="38490482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6BC6A0D-8979-47FF-B606-70528EF8E5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64EE7C1-5400-429A-8B22-558D2AB497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1945" y="569214"/>
            <a:ext cx="6792657" cy="3031236"/>
          </a:xfrm>
        </p:spPr>
        <p:txBody>
          <a:bodyPr>
            <a:normAutofit/>
          </a:bodyPr>
          <a:lstStyle/>
          <a:p>
            <a:r>
              <a:rPr lang="en-US" dirty="0"/>
              <a:t>Think Pair Share: Barriers to Tech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BF7C498-63CC-4DA0-AFD6-DC11E0CE89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1945" y="3902926"/>
            <a:ext cx="6792657" cy="966253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chemeClr val="tx2"/>
                </a:solidFill>
              </a:rPr>
              <a:t>Raise your hand or type in the chat box to share your thoughts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B92CCBF-1641-4D35-9B74-6E4981730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29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871321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07D9E-A184-444F-83AA-0C2E567CE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some of the barriers?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FCDCF-B09C-4EB8-B3A7-BF4D5E5FD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6403" y="1386840"/>
            <a:ext cx="6647577" cy="3482340"/>
          </a:xfrm>
        </p:spPr>
        <p:txBody>
          <a:bodyPr/>
          <a:lstStyle/>
          <a:p>
            <a:r>
              <a:rPr lang="en-US" dirty="0"/>
              <a:t>Finding and knowing which apps are credible and effective</a:t>
            </a:r>
          </a:p>
          <a:p>
            <a:r>
              <a:rPr lang="en-US" dirty="0"/>
              <a:t>Perceived helpfulness and concerns it won’t be relevant</a:t>
            </a:r>
          </a:p>
          <a:p>
            <a:r>
              <a:rPr lang="en-US" dirty="0"/>
              <a:t>Privacy concerns</a:t>
            </a:r>
          </a:p>
          <a:p>
            <a:r>
              <a:rPr lang="en-US" dirty="0"/>
              <a:t>Competing contingencies and response effort</a:t>
            </a:r>
          </a:p>
        </p:txBody>
      </p:sp>
    </p:spTree>
    <p:extLst>
      <p:ext uri="{BB962C8B-B14F-4D97-AF65-F5344CB8AC3E}">
        <p14:creationId xmlns:p14="http://schemas.microsoft.com/office/powerpoint/2010/main" val="42746063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4CE1C-C5F6-418C-85FF-A86F07F15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Common barriers reported by therapists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B8C009-71CA-42FF-ACA6-2B7A12B234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6403" y="1386840"/>
            <a:ext cx="6692181" cy="3482340"/>
          </a:xfrm>
        </p:spPr>
        <p:txBody>
          <a:bodyPr>
            <a:normAutofit/>
          </a:bodyPr>
          <a:lstStyle/>
          <a:p>
            <a:pPr fontAlgn="t"/>
            <a:r>
              <a:rPr lang="en-US" dirty="0"/>
              <a:t>Not having enough guidance on which apps are credible and effective</a:t>
            </a:r>
          </a:p>
          <a:p>
            <a:pPr fontAlgn="t"/>
            <a:r>
              <a:rPr lang="en-US" dirty="0"/>
              <a:t>Ethical concerns if clients report being suicidal over app </a:t>
            </a:r>
          </a:p>
          <a:p>
            <a:pPr fontAlgn="t"/>
            <a:r>
              <a:rPr lang="en-US" dirty="0"/>
              <a:t>Concerns about privacy of client data </a:t>
            </a:r>
          </a:p>
          <a:p>
            <a:pPr fontAlgn="t"/>
            <a:r>
              <a:rPr lang="en-US" dirty="0"/>
              <a:t>Low evidence base for mobile apps </a:t>
            </a:r>
          </a:p>
          <a:p>
            <a:pPr fontAlgn="t"/>
            <a:r>
              <a:rPr lang="en-US" dirty="0"/>
              <a:t>Concerns about credibility of mobile app developers</a:t>
            </a:r>
          </a:p>
          <a:p>
            <a:pPr fontAlgn="t"/>
            <a:r>
              <a:rPr lang="en-US" dirty="0"/>
              <a:t>Availability of apps for target populations, non-English languages, and special needs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A6841C-5B85-4482-A387-BEEA9B456B24}"/>
              </a:ext>
            </a:extLst>
          </p:cNvPr>
          <p:cNvSpPr txBox="1"/>
          <p:nvPr/>
        </p:nvSpPr>
        <p:spPr>
          <a:xfrm>
            <a:off x="6251425" y="4866501"/>
            <a:ext cx="22829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Pierce, Twohig &amp; Levin, 2016</a:t>
            </a:r>
          </a:p>
        </p:txBody>
      </p:sp>
    </p:spTree>
    <p:extLst>
      <p:ext uri="{BB962C8B-B14F-4D97-AF65-F5344CB8AC3E}">
        <p14:creationId xmlns:p14="http://schemas.microsoft.com/office/powerpoint/2010/main" val="34124572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9DDAC-4B19-4006-81F4-4ECACB26D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Positive predictors of program acceptability/adherence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B999-351E-4254-9906-64127A6A54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6404" y="1386840"/>
            <a:ext cx="6446520" cy="3756660"/>
          </a:xfrm>
        </p:spPr>
        <p:txBody>
          <a:bodyPr>
            <a:normAutofit/>
          </a:bodyPr>
          <a:lstStyle/>
          <a:p>
            <a:r>
              <a:rPr lang="en-US" dirty="0"/>
              <a:t>Female gender</a:t>
            </a:r>
          </a:p>
          <a:p>
            <a:r>
              <a:rPr lang="en-US" dirty="0"/>
              <a:t>Positive expectations</a:t>
            </a:r>
          </a:p>
          <a:p>
            <a:r>
              <a:rPr lang="en-US" dirty="0"/>
              <a:t>Perceiving program as credible</a:t>
            </a:r>
          </a:p>
          <a:p>
            <a:r>
              <a:rPr lang="en-US" dirty="0"/>
              <a:t>Guidance/therapist support</a:t>
            </a:r>
          </a:p>
          <a:p>
            <a:pPr lvl="1"/>
            <a:endParaRPr lang="en-US" i="1" dirty="0"/>
          </a:p>
          <a:p>
            <a:r>
              <a:rPr lang="en-US" dirty="0"/>
              <a:t>How can we capitalize on these predictors?</a:t>
            </a:r>
          </a:p>
          <a:p>
            <a:endParaRPr lang="en-US" dirty="0"/>
          </a:p>
        </p:txBody>
      </p:sp>
      <p:pic>
        <p:nvPicPr>
          <p:cNvPr id="2050" name="Picture 2" descr="3 Ways High School Counselors Can Help Students, Parents ...">
            <a:extLst>
              <a:ext uri="{FF2B5EF4-FFF2-40B4-BE49-F238E27FC236}">
                <a16:creationId xmlns:a16="http://schemas.microsoft.com/office/drawing/2014/main" id="{2A765330-E2DA-411B-9113-BA7241A36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709" y="1732708"/>
            <a:ext cx="2127539" cy="141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B980D1-E992-40FC-B8AC-7E4AC4F2E471}"/>
              </a:ext>
            </a:extLst>
          </p:cNvPr>
          <p:cNvSpPr txBox="1"/>
          <p:nvPr/>
        </p:nvSpPr>
        <p:spPr>
          <a:xfrm>
            <a:off x="6527719" y="4866501"/>
            <a:ext cx="18646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Beatty &amp; </a:t>
            </a:r>
            <a:r>
              <a:rPr lang="en-US" sz="1200" dirty="0" err="1"/>
              <a:t>Binnion</a:t>
            </a:r>
            <a:r>
              <a:rPr lang="en-US" sz="1200" dirty="0"/>
              <a:t>, 2016</a:t>
            </a:r>
          </a:p>
        </p:txBody>
      </p:sp>
    </p:spTree>
    <p:extLst>
      <p:ext uri="{BB962C8B-B14F-4D97-AF65-F5344CB8AC3E}">
        <p14:creationId xmlns:p14="http://schemas.microsoft.com/office/powerpoint/2010/main" val="28599886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14234-54D3-4FFF-90FB-7BFF79C59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Negative predictors of program acceptability/adherence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1B4CF7-4E30-44EE-823C-FE888E1F56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Computer problems/computer-related anxiety</a:t>
            </a:r>
          </a:p>
          <a:p>
            <a:r>
              <a:rPr lang="en-US" dirty="0"/>
              <a:t>Reportedly not having enough time</a:t>
            </a:r>
          </a:p>
          <a:p>
            <a:r>
              <a:rPr lang="en-US" dirty="0"/>
              <a:t>Dissatisfaction with program</a:t>
            </a:r>
          </a:p>
          <a:p>
            <a:r>
              <a:rPr lang="en-US" dirty="0"/>
              <a:t>Perceiving program as impersonal</a:t>
            </a:r>
          </a:p>
          <a:p>
            <a:endParaRPr lang="en-US" dirty="0"/>
          </a:p>
          <a:p>
            <a:r>
              <a:rPr lang="en-US" dirty="0"/>
              <a:t>How can we address these barriers?</a:t>
            </a:r>
          </a:p>
        </p:txBody>
      </p:sp>
      <p:pic>
        <p:nvPicPr>
          <p:cNvPr id="1026" name="Picture 2" descr="Backup &amp;amp; Recover Full PC Data with EaseUS Todo Backup Home ...">
            <a:extLst>
              <a:ext uri="{FF2B5EF4-FFF2-40B4-BE49-F238E27FC236}">
                <a16:creationId xmlns:a16="http://schemas.microsoft.com/office/drawing/2014/main" id="{D4947D1A-DA9D-4B7C-A1F7-2CD418C73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992" y="2401728"/>
            <a:ext cx="2180207" cy="145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1C0E26-50F5-48EF-8392-381FD03F9FA6}"/>
              </a:ext>
            </a:extLst>
          </p:cNvPr>
          <p:cNvSpPr txBox="1"/>
          <p:nvPr/>
        </p:nvSpPr>
        <p:spPr>
          <a:xfrm>
            <a:off x="5008104" y="4866501"/>
            <a:ext cx="34980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Beatty &amp; </a:t>
            </a:r>
            <a:r>
              <a:rPr lang="en-US" sz="1200" dirty="0" err="1"/>
              <a:t>Binnion</a:t>
            </a:r>
            <a:r>
              <a:rPr lang="en-US" sz="1200" dirty="0"/>
              <a:t>, 2016; Cavanagh et al., 2009</a:t>
            </a:r>
          </a:p>
        </p:txBody>
      </p:sp>
    </p:spTree>
    <p:extLst>
      <p:ext uri="{BB962C8B-B14F-4D97-AF65-F5344CB8AC3E}">
        <p14:creationId xmlns:p14="http://schemas.microsoft.com/office/powerpoint/2010/main" val="3483738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2CAE8-314C-42C0-9D91-5923B9190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404" y="502920"/>
            <a:ext cx="7269480" cy="548640"/>
          </a:xfrm>
        </p:spPr>
        <p:txBody>
          <a:bodyPr/>
          <a:lstStyle/>
          <a:p>
            <a:r>
              <a:rPr lang="en-US"/>
              <a:t>Challenges with service delivery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457FBE-C779-429C-955D-F4DDC082F3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6404" y="1386840"/>
            <a:ext cx="6446520" cy="3482340"/>
          </a:xfrm>
        </p:spPr>
        <p:txBody>
          <a:bodyPr/>
          <a:lstStyle/>
          <a:p>
            <a:r>
              <a:rPr lang="en-US"/>
              <a:t>Supply side challenges</a:t>
            </a:r>
          </a:p>
          <a:p>
            <a:pPr lvl="1"/>
            <a:r>
              <a:rPr lang="en-US"/>
              <a:t>Prevalence of individuals who would benefit from services vs. availability of providers</a:t>
            </a:r>
          </a:p>
          <a:p>
            <a:pPr lvl="1"/>
            <a:r>
              <a:rPr lang="en-US"/>
              <a:t>Challenges with training enough providers in evidence-based treatments</a:t>
            </a:r>
          </a:p>
          <a:p>
            <a:pPr lvl="2"/>
            <a:r>
              <a:rPr lang="en-US"/>
              <a:t>Particularly for specialty problems</a:t>
            </a:r>
          </a:p>
          <a:p>
            <a:endParaRPr lang="en-US"/>
          </a:p>
          <a:p>
            <a:endParaRPr lang="en-US" dirty="0"/>
          </a:p>
        </p:txBody>
      </p:sp>
      <p:pic>
        <p:nvPicPr>
          <p:cNvPr id="1026" name="Picture 2" descr="11 Cities with The Fewest Doctors Per Capita in America ...">
            <a:extLst>
              <a:ext uri="{FF2B5EF4-FFF2-40B4-BE49-F238E27FC236}">
                <a16:creationId xmlns:a16="http://schemas.microsoft.com/office/drawing/2014/main" id="{3718B0C4-904A-4E13-82BF-FE75070C1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375" y="2952257"/>
            <a:ext cx="2532485" cy="168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89359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8A5F7-E45A-49E1-A7B4-DC5E08ECB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Mixed findings for predictors of program acceptability/adherence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F6E62E-969B-4E99-9487-2766BE9D4E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6404" y="1386839"/>
            <a:ext cx="6446520" cy="3859415"/>
          </a:xfrm>
        </p:spPr>
        <p:txBody>
          <a:bodyPr>
            <a:normAutofit/>
          </a:bodyPr>
          <a:lstStyle/>
          <a:p>
            <a:r>
              <a:rPr lang="en-US" dirty="0"/>
              <a:t>Mixed findings on…</a:t>
            </a:r>
          </a:p>
          <a:p>
            <a:pPr lvl="1"/>
            <a:r>
              <a:rPr lang="en-US" dirty="0"/>
              <a:t>Age</a:t>
            </a:r>
          </a:p>
          <a:p>
            <a:pPr lvl="1"/>
            <a:r>
              <a:rPr lang="en-US" dirty="0"/>
              <a:t>Baseline symptom severity</a:t>
            </a:r>
          </a:p>
          <a:p>
            <a:pPr lvl="1"/>
            <a:r>
              <a:rPr lang="en-US" dirty="0"/>
              <a:t>Duration of problem</a:t>
            </a:r>
          </a:p>
          <a:p>
            <a:pPr lvl="1"/>
            <a:r>
              <a:rPr lang="en-US" dirty="0"/>
              <a:t>Psychiatric diagnosis</a:t>
            </a:r>
          </a:p>
          <a:p>
            <a:r>
              <a:rPr lang="en-US" dirty="0"/>
              <a:t>Apps can be highly engaging for those who need them the most</a:t>
            </a:r>
          </a:p>
          <a:p>
            <a:pPr lvl="1"/>
            <a:r>
              <a:rPr lang="en-US" i="1" dirty="0"/>
              <a:t>Low </a:t>
            </a:r>
            <a:r>
              <a:rPr lang="en-US" dirty="0"/>
              <a:t>acceptance of cravings predicted adherence in one study of a smoking cessation app </a:t>
            </a:r>
          </a:p>
          <a:p>
            <a:pPr lvl="1"/>
            <a:r>
              <a:rPr lang="en-US" dirty="0"/>
              <a:t>But other studies show opposite effect, where symptoms act as a barrier to use</a:t>
            </a:r>
          </a:p>
        </p:txBody>
      </p:sp>
      <p:pic>
        <p:nvPicPr>
          <p:cNvPr id="3074" name="Picture 2" descr="Confused About Confusion? - Daily Plate of Crazy">
            <a:extLst>
              <a:ext uri="{FF2B5EF4-FFF2-40B4-BE49-F238E27FC236}">
                <a16:creationId xmlns:a16="http://schemas.microsoft.com/office/drawing/2014/main" id="{037C1363-A92F-406B-B7B2-BE2B79E45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526" y="1386839"/>
            <a:ext cx="1442515" cy="141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CD1D61-5A03-4374-828A-EE4EC20ACE75}"/>
              </a:ext>
            </a:extLst>
          </p:cNvPr>
          <p:cNvSpPr txBox="1"/>
          <p:nvPr/>
        </p:nvSpPr>
        <p:spPr>
          <a:xfrm>
            <a:off x="5433526" y="4866501"/>
            <a:ext cx="30828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Beatty &amp; </a:t>
            </a:r>
            <a:r>
              <a:rPr lang="en-US" sz="1200" dirty="0" err="1"/>
              <a:t>Binnion</a:t>
            </a:r>
            <a:r>
              <a:rPr lang="en-US" sz="1200" dirty="0"/>
              <a:t>, 2016; Zeng et al. 2016</a:t>
            </a:r>
          </a:p>
        </p:txBody>
      </p:sp>
    </p:spTree>
    <p:extLst>
      <p:ext uri="{BB962C8B-B14F-4D97-AF65-F5344CB8AC3E}">
        <p14:creationId xmlns:p14="http://schemas.microsoft.com/office/powerpoint/2010/main" val="5695669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Overcoming Barriers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46404" y="1386840"/>
            <a:ext cx="6446520" cy="357308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Ensure fit between app and client</a:t>
            </a:r>
          </a:p>
          <a:p>
            <a:pPr lvl="1"/>
            <a:r>
              <a:rPr lang="en-US" dirty="0"/>
              <a:t>Use the handout or other lists to find the right app</a:t>
            </a:r>
          </a:p>
          <a:p>
            <a:r>
              <a:rPr lang="en-US" dirty="0"/>
              <a:t>Check for quality of app content</a:t>
            </a:r>
          </a:p>
          <a:p>
            <a:pPr lvl="1"/>
            <a:r>
              <a:rPr lang="en-US" dirty="0"/>
              <a:t>Try out the app for yourself to see what it’s like</a:t>
            </a:r>
          </a:p>
          <a:p>
            <a:pPr lvl="1"/>
            <a:r>
              <a:rPr lang="en-US" dirty="0"/>
              <a:t>Get colleagues opinions on apps you are considering</a:t>
            </a:r>
          </a:p>
          <a:p>
            <a:r>
              <a:rPr lang="en-US" dirty="0"/>
              <a:t>Guide the client’s experience with the app</a:t>
            </a:r>
          </a:p>
          <a:p>
            <a:pPr lvl="1"/>
            <a:r>
              <a:rPr lang="en-US" dirty="0"/>
              <a:t>Setup reminders to use apps in session</a:t>
            </a:r>
          </a:p>
          <a:p>
            <a:pPr lvl="1"/>
            <a:r>
              <a:rPr lang="en-US" dirty="0"/>
              <a:t>Install the app with your clients in session</a:t>
            </a:r>
          </a:p>
          <a:p>
            <a:pPr lvl="1"/>
            <a:r>
              <a:rPr lang="en-US" dirty="0"/>
              <a:t>Walk them through how to use the app and what to use</a:t>
            </a:r>
          </a:p>
          <a:p>
            <a:r>
              <a:rPr lang="en-US" dirty="0"/>
              <a:t>Clarify expectations and build motivation</a:t>
            </a:r>
          </a:p>
          <a:p>
            <a:pPr lvl="1"/>
            <a:r>
              <a:rPr lang="en-US" dirty="0"/>
              <a:t>Consider a handout about the app for clients</a:t>
            </a:r>
          </a:p>
        </p:txBody>
      </p:sp>
    </p:spTree>
    <p:extLst>
      <p:ext uri="{BB962C8B-B14F-4D97-AF65-F5344CB8AC3E}">
        <p14:creationId xmlns:p14="http://schemas.microsoft.com/office/powerpoint/2010/main" val="8336206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I decide which app to pick?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supports does this client need?</a:t>
            </a:r>
          </a:p>
          <a:p>
            <a:pPr lvl="1"/>
            <a:r>
              <a:rPr lang="en-US" dirty="0"/>
              <a:t>Be creative in finding how app features can address client needs</a:t>
            </a:r>
          </a:p>
          <a:p>
            <a:r>
              <a:rPr lang="en-US" dirty="0"/>
              <a:t>Does the client need…</a:t>
            </a:r>
          </a:p>
          <a:p>
            <a:pPr lvl="1"/>
            <a:r>
              <a:rPr lang="en-US" dirty="0"/>
              <a:t>More skills practice between sessions?</a:t>
            </a:r>
          </a:p>
          <a:p>
            <a:pPr lvl="1"/>
            <a:r>
              <a:rPr lang="en-US" dirty="0"/>
              <a:t>A way to reinforce content outside of sessions?</a:t>
            </a:r>
          </a:p>
          <a:p>
            <a:pPr lvl="1"/>
            <a:r>
              <a:rPr lang="en-US" dirty="0"/>
              <a:t>A way to learn content before sessions?</a:t>
            </a:r>
          </a:p>
          <a:p>
            <a:r>
              <a:rPr lang="en-US" dirty="0"/>
              <a:t>How does this fit in with your approach/style?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1A8715-AE9A-452B-BD11-FF3A4BB0D0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6872" y="4063658"/>
            <a:ext cx="3323671" cy="10798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2BECD6-C992-4902-B55D-F22C595653DC}"/>
              </a:ext>
            </a:extLst>
          </p:cNvPr>
          <p:cNvSpPr txBox="1"/>
          <p:nvPr/>
        </p:nvSpPr>
        <p:spPr>
          <a:xfrm>
            <a:off x="4923293" y="3878992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Structured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E329D3-0AD9-488C-8264-C8284793E62E}"/>
              </a:ext>
            </a:extLst>
          </p:cNvPr>
          <p:cNvSpPr txBox="1"/>
          <p:nvPr/>
        </p:nvSpPr>
        <p:spPr>
          <a:xfrm>
            <a:off x="7315523" y="3878992"/>
            <a:ext cx="1764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Flexible</a:t>
            </a:r>
          </a:p>
        </p:txBody>
      </p:sp>
    </p:spTree>
    <p:extLst>
      <p:ext uri="{BB962C8B-B14F-4D97-AF65-F5344CB8AC3E}">
        <p14:creationId xmlns:p14="http://schemas.microsoft.com/office/powerpoint/2010/main" val="33129421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8B0CC-868B-4792-A9BE-EE9DE0156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I decide which app to pick?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B6D7F0-51C9-49EA-B172-408A762266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Practical issues</a:t>
            </a:r>
          </a:p>
          <a:p>
            <a:pPr lvl="1"/>
            <a:r>
              <a:rPr lang="en-US" dirty="0"/>
              <a:t>Android vs. iPhone, cost, </a:t>
            </a:r>
            <a:r>
              <a:rPr lang="en-US" dirty="0" err="1"/>
              <a:t>etc</a:t>
            </a:r>
            <a:r>
              <a:rPr lang="en-US" dirty="0"/>
              <a:t>…</a:t>
            </a:r>
          </a:p>
          <a:p>
            <a:r>
              <a:rPr lang="en-US" dirty="0"/>
              <a:t>Ratings</a:t>
            </a:r>
          </a:p>
          <a:p>
            <a:pPr lvl="1"/>
            <a:r>
              <a:rPr lang="en-US" dirty="0"/>
              <a:t>User ratings, colleague recommendations…</a:t>
            </a:r>
          </a:p>
          <a:p>
            <a:r>
              <a:rPr lang="en-US" dirty="0"/>
              <a:t>Empirical support</a:t>
            </a:r>
          </a:p>
          <a:p>
            <a:pPr lvl="1"/>
            <a:r>
              <a:rPr lang="en-US" dirty="0"/>
              <a:t>But few apps have been directly tested</a:t>
            </a:r>
          </a:p>
          <a:p>
            <a:r>
              <a:rPr lang="en-US" dirty="0"/>
              <a:t>Try out the app yourself</a:t>
            </a:r>
          </a:p>
          <a:p>
            <a:pPr lvl="1"/>
            <a:r>
              <a:rPr lang="en-US" dirty="0"/>
              <a:t>Is it engaging? Easy to use?</a:t>
            </a:r>
          </a:p>
          <a:p>
            <a:pPr lvl="1"/>
            <a:r>
              <a:rPr lang="en-US" dirty="0"/>
              <a:t>Is the content consistent with your approach?</a:t>
            </a:r>
          </a:p>
          <a:p>
            <a:pPr lvl="1"/>
            <a:r>
              <a:rPr lang="en-US" dirty="0"/>
              <a:t>Will the content and features fit well with what you are doing in therapy?</a:t>
            </a:r>
          </a:p>
          <a:p>
            <a:r>
              <a:rPr lang="en-US" dirty="0"/>
              <a:t>Involve client in making choice if multiple options work</a:t>
            </a:r>
          </a:p>
          <a:p>
            <a:pPr lvl="1"/>
            <a:r>
              <a:rPr lang="en-US" dirty="0"/>
              <a:t>Choice can result in greater engagement and motivation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8946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E3B3B-A526-41C6-AC68-3C48D7CDA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Don’t forget about books!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A42837-D005-4C65-A743-3DD3776E08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6402" y="1386840"/>
            <a:ext cx="7082475" cy="348234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Can be more in-depth, targeted, credible, cheaper, and acceptable</a:t>
            </a:r>
          </a:p>
          <a:p>
            <a:r>
              <a:rPr lang="en-US" sz="2100" dirty="0"/>
              <a:t>We have found positive results for:</a:t>
            </a:r>
          </a:p>
          <a:p>
            <a:pPr lvl="1"/>
            <a:r>
              <a:rPr lang="en-US" sz="1700" dirty="0"/>
              <a:t>The Happiness Trap / A Mindfulness-Based Stress Reduction Workbook – General mental health and well-being </a:t>
            </a:r>
            <a:r>
              <a:rPr lang="en-US" sz="1100" dirty="0"/>
              <a:t>(Levin, An, Davis &amp; Twohig, 2020)</a:t>
            </a:r>
          </a:p>
          <a:p>
            <a:pPr lvl="1"/>
            <a:r>
              <a:rPr lang="en-US" sz="1700" dirty="0"/>
              <a:t>The Mindfulness and Acceptance Workbook for Social Anxiety and Shyness – Social anxiety</a:t>
            </a:r>
            <a:r>
              <a:rPr lang="en-US" sz="2000" dirty="0"/>
              <a:t> </a:t>
            </a:r>
            <a:r>
              <a:rPr lang="en-US" sz="1100" dirty="0"/>
              <a:t>(Krafft, Twohig &amp; Levin, In Press)</a:t>
            </a:r>
          </a:p>
          <a:p>
            <a:pPr lvl="1"/>
            <a:r>
              <a:rPr lang="en-US" sz="1700" dirty="0"/>
              <a:t>Get Out of Your Mind &amp; Into Your Life – General mental health, problematic pornography viewing</a:t>
            </a:r>
            <a:r>
              <a:rPr lang="en-US" sz="2000" dirty="0"/>
              <a:t> </a:t>
            </a:r>
            <a:r>
              <a:rPr lang="en-US" sz="1100" dirty="0"/>
              <a:t>(Levin et al., 2017)</a:t>
            </a:r>
          </a:p>
          <a:p>
            <a:pPr lvl="1"/>
            <a:r>
              <a:rPr lang="en-US" sz="1700" dirty="0"/>
              <a:t>The Diet Trap – Weight self-stigma and health behaviors among overweight/obese adults </a:t>
            </a:r>
            <a:r>
              <a:rPr lang="en-US" sz="900" dirty="0"/>
              <a:t>(Levin et al., 2018)</a:t>
            </a:r>
          </a:p>
          <a:p>
            <a:r>
              <a:rPr lang="en-US" dirty="0"/>
              <a:t>ABCT Self-Help Books of Merit: </a:t>
            </a:r>
            <a:r>
              <a:rPr lang="en-US" u="sng" dirty="0">
                <a:hlinkClick r:id="rId2"/>
              </a:rPr>
              <a:t>http://www.abct.org/SHBooks/</a:t>
            </a:r>
            <a:endParaRPr lang="en-US" dirty="0"/>
          </a:p>
          <a:p>
            <a:pPr lvl="1"/>
            <a:endParaRPr lang="en-US" sz="9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6719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F7367-9BE3-467B-B5DD-3B1C9BE33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navigators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DDA567-DF24-4C7E-9B0A-9CEBAA31A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6404" y="1386840"/>
            <a:ext cx="4170541" cy="3482340"/>
          </a:xfrm>
        </p:spPr>
        <p:txBody>
          <a:bodyPr/>
          <a:lstStyle/>
          <a:p>
            <a:r>
              <a:rPr lang="en-US" dirty="0"/>
              <a:t>We may see “digital navigators” appear more often as a new care team member in clinical settings</a:t>
            </a:r>
          </a:p>
          <a:p>
            <a:pPr lvl="1"/>
            <a:r>
              <a:rPr lang="en-US" dirty="0"/>
              <a:t>(Wisniewski &amp; </a:t>
            </a:r>
            <a:r>
              <a:rPr lang="en-US" dirty="0" err="1"/>
              <a:t>Torous</a:t>
            </a:r>
            <a:r>
              <a:rPr lang="en-US" dirty="0"/>
              <a:t>, 2020)</a:t>
            </a:r>
          </a:p>
          <a:p>
            <a:r>
              <a:rPr lang="en-US" dirty="0"/>
              <a:t> You may not have access to a digital navigator, but considering their roles can help you learn how to be your own digital navigator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051A58-0A32-47B9-850B-DE300D9D1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6945" y="1386840"/>
            <a:ext cx="3801087" cy="252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3378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F6C9C-E9E1-464F-A243-1E03539B8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“homework”…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7DAB4B-5569-48D1-837C-08E92CEB71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ACTION ITEM: Take some time to try out a few apps/technologies that stood out to you</a:t>
            </a:r>
          </a:p>
          <a:p>
            <a:pPr lvl="1"/>
            <a:r>
              <a:rPr lang="en-US" dirty="0"/>
              <a:t>Use the worksheet to develop your own list </a:t>
            </a:r>
          </a:p>
          <a:p>
            <a:pPr lvl="2"/>
            <a:r>
              <a:rPr lang="en-US" dirty="0">
                <a:hlinkClick r:id="rId3"/>
              </a:rPr>
              <a:t>https://bit.ly/3h2QZSF</a:t>
            </a:r>
            <a:endParaRPr lang="en-US" dirty="0"/>
          </a:p>
          <a:p>
            <a:pPr lvl="2"/>
            <a:r>
              <a:rPr lang="en-US" dirty="0"/>
              <a:t>Take notes on… </a:t>
            </a:r>
          </a:p>
          <a:p>
            <a:pPr lvl="2"/>
            <a:r>
              <a:rPr lang="en-US" dirty="0"/>
              <a:t>How you would use them (To maintain gains? For skills practice?)</a:t>
            </a:r>
          </a:p>
          <a:p>
            <a:pPr lvl="2"/>
            <a:r>
              <a:rPr lang="en-US" dirty="0"/>
              <a:t>With whom you would use them (All clients? Clients who are struggling to apply skills outside of therapy?)</a:t>
            </a:r>
          </a:p>
          <a:p>
            <a:pPr lvl="1"/>
            <a:r>
              <a:rPr lang="en-US" dirty="0">
                <a:latin typeface="Tahoma"/>
                <a:ea typeface="Tahoma"/>
                <a:cs typeface="Tahoma"/>
              </a:rPr>
              <a:t>Tech handout: </a:t>
            </a:r>
            <a:r>
              <a:rPr lang="en-US" dirty="0">
                <a:latin typeface="Tahoma"/>
                <a:ea typeface="Tahoma"/>
                <a:cs typeface="Tahoma"/>
                <a:hlinkClick r:id="rId4"/>
              </a:rPr>
              <a:t>https://bit.ly/2C9txEK</a:t>
            </a:r>
            <a:endParaRPr lang="en-US" dirty="0"/>
          </a:p>
          <a:p>
            <a:r>
              <a:rPr lang="en-US" dirty="0"/>
              <a:t>Have these notes/list readily available to use in conjunction with treatment planning</a:t>
            </a:r>
          </a:p>
        </p:txBody>
      </p:sp>
    </p:spTree>
    <p:extLst>
      <p:ext uri="{BB962C8B-B14F-4D97-AF65-F5344CB8AC3E}">
        <p14:creationId xmlns:p14="http://schemas.microsoft.com/office/powerpoint/2010/main" val="35136477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engage clients in using these technologies?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804756-E798-4504-8554-A25DE6A2D6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33138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F7DBC-806D-44C0-AA99-020FA0F32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Levels of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55E81A-430A-43DD-96C5-5293B9358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6404" y="1386840"/>
            <a:ext cx="4078178" cy="3482340"/>
          </a:xfrm>
        </p:spPr>
        <p:txBody>
          <a:bodyPr/>
          <a:lstStyle/>
          <a:p>
            <a:r>
              <a:rPr lang="en-US" dirty="0"/>
              <a:t>What is the relationship between your support as a therapist and the app? </a:t>
            </a:r>
          </a:p>
          <a:p>
            <a:pPr lvl="1"/>
            <a:r>
              <a:rPr lang="en-US" dirty="0"/>
              <a:t>Are you supporting the client’s use of app, is the app supporting your work with the client, or both?</a:t>
            </a:r>
          </a:p>
          <a:p>
            <a:r>
              <a:rPr lang="en-US" dirty="0"/>
              <a:t>Think about what level of support you want to provide before introducing the program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2DCD60-F3B0-46C9-9EE0-14D06FE6C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967" y="1982701"/>
            <a:ext cx="4181433" cy="2072062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C9B82122-0EBE-47B6-8C88-918D06C31475}"/>
              </a:ext>
            </a:extLst>
          </p:cNvPr>
          <p:cNvSpPr/>
          <p:nvPr/>
        </p:nvSpPr>
        <p:spPr>
          <a:xfrm rot="20440601" flipH="1">
            <a:off x="7846614" y="2764155"/>
            <a:ext cx="789386" cy="191481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D6F68A-DB8E-4FED-A32C-BE2E6EDB1FC9}"/>
              </a:ext>
            </a:extLst>
          </p:cNvPr>
          <p:cNvSpPr txBox="1"/>
          <p:nvPr/>
        </p:nvSpPr>
        <p:spPr>
          <a:xfrm>
            <a:off x="5987634" y="4119418"/>
            <a:ext cx="22536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Muroff</a:t>
            </a:r>
            <a:r>
              <a:rPr lang="en-US" sz="1200" dirty="0"/>
              <a:t> &amp; Robinson, 2020</a:t>
            </a:r>
          </a:p>
        </p:txBody>
      </p:sp>
    </p:spTree>
    <p:extLst>
      <p:ext uri="{BB962C8B-B14F-4D97-AF65-F5344CB8AC3E}">
        <p14:creationId xmlns:p14="http://schemas.microsoft.com/office/powerpoint/2010/main" val="183637005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85CCA-F0ED-4D03-B36F-0CC69E243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 efficiency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668157-0422-461E-925E-4B0D64198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039" y="1159624"/>
            <a:ext cx="6188652" cy="3983876"/>
          </a:xfrm>
        </p:spPr>
        <p:txBody>
          <a:bodyPr/>
          <a:lstStyle/>
          <a:p>
            <a:r>
              <a:rPr lang="en-US" dirty="0"/>
              <a:t>Failure points in using a program with a client</a:t>
            </a:r>
          </a:p>
          <a:p>
            <a:pPr lvl="1"/>
            <a:r>
              <a:rPr lang="en-US" b="1" dirty="0"/>
              <a:t>Usability:</a:t>
            </a:r>
            <a:r>
              <a:rPr lang="en-US" dirty="0"/>
              <a:t> Poorly design app results in barriers</a:t>
            </a:r>
          </a:p>
          <a:p>
            <a:pPr lvl="2"/>
            <a:r>
              <a:rPr lang="en-US" dirty="0"/>
              <a:t>E.g., app is not selected with care, and is difficult for client to use</a:t>
            </a:r>
          </a:p>
          <a:p>
            <a:pPr marL="411480" lvl="2" indent="0">
              <a:buNone/>
            </a:pPr>
            <a:endParaRPr lang="en-US" dirty="0"/>
          </a:p>
          <a:p>
            <a:pPr lvl="1"/>
            <a:r>
              <a:rPr lang="en-US" b="1" dirty="0">
                <a:solidFill>
                  <a:schemeClr val="tx1"/>
                </a:solidFill>
              </a:rPr>
              <a:t>Engagement: </a:t>
            </a:r>
            <a:r>
              <a:rPr lang="en-US" dirty="0"/>
              <a:t>Client does not use program</a:t>
            </a:r>
          </a:p>
          <a:p>
            <a:pPr lvl="2"/>
            <a:r>
              <a:rPr lang="en-US" dirty="0"/>
              <a:t>E.g., client is not motivated to use the app</a:t>
            </a:r>
          </a:p>
          <a:p>
            <a:pPr marL="411480" lvl="2" indent="0">
              <a:buNone/>
            </a:pPr>
            <a:endParaRPr lang="en-US" dirty="0"/>
          </a:p>
          <a:p>
            <a:pPr lvl="1"/>
            <a:r>
              <a:rPr lang="en-US" b="1" dirty="0"/>
              <a:t>Fit:</a:t>
            </a:r>
            <a:r>
              <a:rPr lang="en-US" dirty="0"/>
              <a:t> Program does not meet client’s needs</a:t>
            </a:r>
          </a:p>
          <a:p>
            <a:pPr lvl="2"/>
            <a:r>
              <a:rPr lang="en-US" dirty="0"/>
              <a:t>E.g., stress reduction app for client who does not have stress</a:t>
            </a:r>
          </a:p>
          <a:p>
            <a:pPr marL="411480" lvl="2" indent="0">
              <a:buNone/>
            </a:pPr>
            <a:endParaRPr lang="en-US" dirty="0"/>
          </a:p>
          <a:p>
            <a:pPr lvl="1"/>
            <a:r>
              <a:rPr lang="en-US" b="1" dirty="0"/>
              <a:t>Knowledge: </a:t>
            </a:r>
            <a:r>
              <a:rPr lang="en-US" dirty="0"/>
              <a:t>Client uses program incorrectly</a:t>
            </a:r>
          </a:p>
          <a:p>
            <a:pPr lvl="2"/>
            <a:r>
              <a:rPr lang="en-US" dirty="0"/>
              <a:t>E.g., client entering an emotion when prompted for a thought</a:t>
            </a:r>
          </a:p>
          <a:p>
            <a:pPr lvl="1"/>
            <a:endParaRPr lang="en-US" dirty="0"/>
          </a:p>
          <a:p>
            <a:pPr lvl="1"/>
            <a:r>
              <a:rPr lang="en-US" b="1" dirty="0"/>
              <a:t>Implementation: </a:t>
            </a:r>
            <a:r>
              <a:rPr lang="en-US" dirty="0"/>
              <a:t>Client does not generalize what they learn</a:t>
            </a:r>
          </a:p>
          <a:p>
            <a:pPr lvl="2"/>
            <a:r>
              <a:rPr lang="en-US" dirty="0"/>
              <a:t>E.g., app teaches defusion skill, but client doesn’t use it in daily life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077A1B-CB78-4FDA-8C45-21591F27C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229" y="1051560"/>
            <a:ext cx="2939408" cy="34940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A2F05B-75DE-4086-8B3D-E7C00E1E5F51}"/>
              </a:ext>
            </a:extLst>
          </p:cNvPr>
          <p:cNvSpPr txBox="1"/>
          <p:nvPr/>
        </p:nvSpPr>
        <p:spPr>
          <a:xfrm>
            <a:off x="6594764" y="4545573"/>
            <a:ext cx="27247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Schuller, </a:t>
            </a:r>
            <a:r>
              <a:rPr lang="en-US" sz="1200" dirty="0" err="1"/>
              <a:t>Tomasino</a:t>
            </a:r>
            <a:r>
              <a:rPr lang="en-US" sz="1200" dirty="0"/>
              <a:t>, &amp; Mohr, 2017</a:t>
            </a:r>
          </a:p>
        </p:txBody>
      </p:sp>
    </p:spTree>
    <p:extLst>
      <p:ext uri="{BB962C8B-B14F-4D97-AF65-F5344CB8AC3E}">
        <p14:creationId xmlns:p14="http://schemas.microsoft.com/office/powerpoint/2010/main" val="3418936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34E9D-DB27-49C4-A036-2CB58F34E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with service delivery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7488AE-C877-4886-8721-221F24B676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Demand side challenges</a:t>
            </a:r>
          </a:p>
          <a:p>
            <a:pPr lvl="1"/>
            <a:r>
              <a:rPr lang="en-US" dirty="0"/>
              <a:t>Many who would benefit from services do not seek help</a:t>
            </a:r>
          </a:p>
          <a:p>
            <a:pPr lvl="1"/>
            <a:r>
              <a:rPr lang="en-US" dirty="0"/>
              <a:t>Those that do are more likely to seek medications</a:t>
            </a:r>
          </a:p>
          <a:p>
            <a:r>
              <a:rPr lang="en-US" dirty="0"/>
              <a:t>Barriers</a:t>
            </a:r>
          </a:p>
          <a:p>
            <a:pPr lvl="1"/>
            <a:r>
              <a:rPr lang="en-US" dirty="0"/>
              <a:t>Accessibility</a:t>
            </a:r>
          </a:p>
          <a:p>
            <a:pPr lvl="1"/>
            <a:r>
              <a:rPr lang="en-US" dirty="0"/>
              <a:t>Cost</a:t>
            </a:r>
          </a:p>
          <a:p>
            <a:pPr lvl="1"/>
            <a:r>
              <a:rPr lang="en-US" dirty="0"/>
              <a:t>Stigma</a:t>
            </a:r>
          </a:p>
          <a:p>
            <a:endParaRPr lang="en-US" dirty="0"/>
          </a:p>
        </p:txBody>
      </p:sp>
      <p:pic>
        <p:nvPicPr>
          <p:cNvPr id="2050" name="Picture 2" descr="Working together to deliver the Mandate: strengthening ...">
            <a:extLst>
              <a:ext uri="{FF2B5EF4-FFF2-40B4-BE49-F238E27FC236}">
                <a16:creationId xmlns:a16="http://schemas.microsoft.com/office/drawing/2014/main" id="{D4662BC4-5CCD-44BB-9757-CA5A27C60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907" y="2410690"/>
            <a:ext cx="2350424" cy="235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702029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D199E-2161-4AF3-A988-0C833F529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 efficiency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B38CF-2539-4C45-A29F-6F00691177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6404" y="1386840"/>
            <a:ext cx="6446520" cy="3482340"/>
          </a:xfrm>
        </p:spPr>
        <p:txBody>
          <a:bodyPr/>
          <a:lstStyle/>
          <a:p>
            <a:r>
              <a:rPr lang="en-US" dirty="0"/>
              <a:t>Once you identify a failure point… what do you do about it?</a:t>
            </a:r>
          </a:p>
          <a:p>
            <a:r>
              <a:rPr lang="en-US" dirty="0"/>
              <a:t>Engagement, knowledge, and implementation should be continuously addressed</a:t>
            </a:r>
          </a:p>
          <a:p>
            <a:pPr lvl="1"/>
            <a:r>
              <a:rPr lang="en-US" dirty="0"/>
              <a:t>Supportive accountability is one lens </a:t>
            </a:r>
          </a:p>
        </p:txBody>
      </p:sp>
    </p:spTree>
    <p:extLst>
      <p:ext uri="{BB962C8B-B14F-4D97-AF65-F5344CB8AC3E}">
        <p14:creationId xmlns:p14="http://schemas.microsoft.com/office/powerpoint/2010/main" val="165564558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Supportive accountability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Empirically supported, theory-based model for improving adherence to self-help technologies</a:t>
            </a:r>
          </a:p>
          <a:p>
            <a:pPr lvl="1"/>
            <a:r>
              <a:rPr lang="en-US" dirty="0"/>
              <a:t>Human support increases adherence</a:t>
            </a:r>
          </a:p>
          <a:p>
            <a:pPr lvl="1"/>
            <a:r>
              <a:rPr lang="en-US" dirty="0"/>
              <a:t>Clear accountability can further increase adherence</a:t>
            </a:r>
          </a:p>
          <a:p>
            <a:pPr lvl="1"/>
            <a:endParaRPr lang="en-US" dirty="0"/>
          </a:p>
          <a:p>
            <a:r>
              <a:rPr lang="en-US" dirty="0"/>
              <a:t>This is a model for understanding guided self-help</a:t>
            </a:r>
          </a:p>
          <a:p>
            <a:endParaRPr lang="en-US" dirty="0"/>
          </a:p>
          <a:p>
            <a:r>
              <a:rPr lang="en-US" dirty="0"/>
              <a:t>Can be implemented in a variety of contexts including face-to-face, email and phone calls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66101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Principles of supportive accountability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Clarify expectations: in using program, adherence, receiving support from you, and why</a:t>
            </a:r>
          </a:p>
          <a:p>
            <a:pPr lvl="1"/>
            <a:r>
              <a:rPr lang="en-US" dirty="0"/>
              <a:t>Adherence expectations: How they are expected to use the program</a:t>
            </a:r>
          </a:p>
          <a:p>
            <a:pPr lvl="1"/>
            <a:r>
              <a:rPr lang="en-US" dirty="0"/>
              <a:t>Receiving support: If/how they will be monitored, be held accountable, and be contacted about the app</a:t>
            </a:r>
          </a:p>
          <a:p>
            <a:pPr lvl="1"/>
            <a:r>
              <a:rPr lang="en-US" dirty="0"/>
              <a:t>Role of support: This is to support them and their goals, no negative consequences for not following through</a:t>
            </a:r>
          </a:p>
          <a:p>
            <a:pPr lvl="0"/>
            <a:endParaRPr lang="en-US" dirty="0"/>
          </a:p>
          <a:p>
            <a:pPr lvl="1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91460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Principles of supportive accountability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 dirty="0"/>
              <a:t>Motivation: Develop intrinsic motivators for engagement</a:t>
            </a:r>
          </a:p>
          <a:p>
            <a:pPr lvl="1"/>
            <a:r>
              <a:rPr lang="en-US" dirty="0">
                <a:latin typeface="Tahoma"/>
                <a:ea typeface="Tahoma"/>
                <a:cs typeface="Tahoma"/>
              </a:rPr>
              <a:t>How program is important, applies to person, fits with values, can be helpful, </a:t>
            </a:r>
            <a:r>
              <a:rPr lang="en-US" dirty="0" err="1">
                <a:latin typeface="Tahoma"/>
                <a:ea typeface="Tahoma"/>
                <a:cs typeface="Tahoma"/>
              </a:rPr>
              <a:t>etc</a:t>
            </a:r>
            <a:r>
              <a:rPr lang="en-US" dirty="0">
                <a:latin typeface="Tahoma"/>
                <a:ea typeface="Tahoma"/>
                <a:cs typeface="Tahoma"/>
              </a:rPr>
              <a:t>…</a:t>
            </a:r>
          </a:p>
          <a:p>
            <a:endParaRPr lang="en-US" dirty="0"/>
          </a:p>
          <a:p>
            <a:pPr lvl="0"/>
            <a:r>
              <a:rPr lang="en-US" dirty="0"/>
              <a:t>Choice: Provide choice and identify areas they have choice. </a:t>
            </a:r>
          </a:p>
          <a:p>
            <a:pPr lvl="0"/>
            <a:endParaRPr lang="en-US" dirty="0"/>
          </a:p>
          <a:p>
            <a:r>
              <a:rPr lang="en-US" dirty="0"/>
              <a:t>Goal setting: Set adherence goals linked to larger values</a:t>
            </a:r>
          </a:p>
          <a:p>
            <a:pPr lvl="1"/>
            <a:r>
              <a:rPr lang="en-US" dirty="0"/>
              <a:t>Set adherence goals collaboratively</a:t>
            </a:r>
          </a:p>
          <a:p>
            <a:pPr lvl="0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49786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Principles of supportive accountability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/>
              <a:t>Social presence: Sense of a human being involved can improve adherence. </a:t>
            </a:r>
          </a:p>
          <a:p>
            <a:endParaRPr lang="en-US" dirty="0"/>
          </a:p>
          <a:p>
            <a:r>
              <a:rPr lang="en-US" dirty="0"/>
              <a:t>Monitoring: Monitoring adherence is key. </a:t>
            </a:r>
          </a:p>
          <a:p>
            <a:pPr lvl="1"/>
            <a:r>
              <a:rPr lang="en-US" dirty="0"/>
              <a:t>Check in calls, quizzes, program usage logs</a:t>
            </a:r>
          </a:p>
          <a:p>
            <a:pPr lvl="1"/>
            <a:r>
              <a:rPr lang="en-US" dirty="0"/>
              <a:t>Clarify what you have access to (therapists may worry about this more than clients)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Address adherence level: Encourage meeting goals and address non-adherence</a:t>
            </a:r>
          </a:p>
        </p:txBody>
      </p:sp>
    </p:spTree>
    <p:extLst>
      <p:ext uri="{BB962C8B-B14F-4D97-AF65-F5344CB8AC3E}">
        <p14:creationId xmlns:p14="http://schemas.microsoft.com/office/powerpoint/2010/main" val="106230016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Introducing technologies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dirty="0"/>
              <a:t>Go over the program and roles</a:t>
            </a:r>
          </a:p>
          <a:p>
            <a:pPr lvl="1"/>
            <a:endParaRPr lang="en-US" dirty="0"/>
          </a:p>
          <a:p>
            <a:r>
              <a:rPr lang="en-US" dirty="0"/>
              <a:t>Link program to case conceptualization and client goals</a:t>
            </a:r>
          </a:p>
          <a:p>
            <a:endParaRPr lang="en-US" dirty="0"/>
          </a:p>
          <a:p>
            <a:r>
              <a:rPr lang="en-US" dirty="0">
                <a:latin typeface="Tahoma"/>
                <a:ea typeface="Tahoma"/>
                <a:cs typeface="Tahoma"/>
              </a:rPr>
              <a:t>Elicit and reinforce motivation to use program</a:t>
            </a:r>
          </a:p>
          <a:p>
            <a:endParaRPr lang="en-US" dirty="0"/>
          </a:p>
          <a:p>
            <a:r>
              <a:rPr lang="en-US" dirty="0"/>
              <a:t>Identify barriers and problem solve</a:t>
            </a:r>
          </a:p>
          <a:p>
            <a:endParaRPr lang="en-US" dirty="0"/>
          </a:p>
          <a:p>
            <a:r>
              <a:rPr lang="en-US" dirty="0"/>
              <a:t>Elicit commitment to adhere to program (and to process of coaching, if applicable)</a:t>
            </a:r>
          </a:p>
        </p:txBody>
      </p:sp>
    </p:spTree>
    <p:extLst>
      <p:ext uri="{BB962C8B-B14F-4D97-AF65-F5344CB8AC3E}">
        <p14:creationId xmlns:p14="http://schemas.microsoft.com/office/powerpoint/2010/main" val="71032929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call procedure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6404" y="1583472"/>
            <a:ext cx="6446520" cy="3285707"/>
          </a:xfrm>
        </p:spPr>
        <p:txBody>
          <a:bodyPr>
            <a:normAutofit/>
          </a:bodyPr>
          <a:lstStyle/>
          <a:p>
            <a:r>
              <a:rPr lang="en-US" dirty="0"/>
              <a:t>Brief coaching calls can supplement app use/therapy</a:t>
            </a:r>
          </a:p>
          <a:p>
            <a:r>
              <a:rPr lang="en-US" dirty="0"/>
              <a:t>Motivate use of the program</a:t>
            </a:r>
          </a:p>
          <a:p>
            <a:pPr lvl="1"/>
            <a:r>
              <a:rPr lang="en-US" dirty="0"/>
              <a:t>Reinforce engagement in the program</a:t>
            </a:r>
          </a:p>
          <a:p>
            <a:pPr lvl="1"/>
            <a:r>
              <a:rPr lang="en-US" dirty="0"/>
              <a:t>What did they like? Not like? What did they learn?</a:t>
            </a:r>
          </a:p>
          <a:p>
            <a:pPr lvl="1"/>
            <a:r>
              <a:rPr lang="en-US" dirty="0"/>
              <a:t>Elicit commitment to program</a:t>
            </a:r>
          </a:p>
          <a:p>
            <a:r>
              <a:rPr lang="en-US" dirty="0"/>
              <a:t>Address non-adherence</a:t>
            </a:r>
          </a:p>
          <a:p>
            <a:r>
              <a:rPr lang="en-US" dirty="0"/>
              <a:t>Troubleshoot any problems</a:t>
            </a:r>
          </a:p>
        </p:txBody>
      </p:sp>
      <p:pic>
        <p:nvPicPr>
          <p:cNvPr id="20482" name="Picture 2" descr="Here is what you need to know about the new U Mobile WiFi ...">
            <a:extLst>
              <a:ext uri="{FF2B5EF4-FFF2-40B4-BE49-F238E27FC236}">
                <a16:creationId xmlns:a16="http://schemas.microsoft.com/office/drawing/2014/main" id="{716CB2F5-6E6F-437D-9F75-6F0317BB5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455" y="3309903"/>
            <a:ext cx="1947286" cy="129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45763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Addressing Non-Adherence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Remember accountability</a:t>
            </a:r>
          </a:p>
          <a:p>
            <a:pPr lvl="1"/>
            <a:r>
              <a:rPr lang="en-US" dirty="0"/>
              <a:t>Ask them why the adherence goal wasn’t met.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Remember support</a:t>
            </a:r>
          </a:p>
          <a:p>
            <a:pPr lvl="1"/>
            <a:r>
              <a:rPr lang="en-US" dirty="0"/>
              <a:t>Connect the goal back to larger goals and values</a:t>
            </a:r>
          </a:p>
          <a:p>
            <a:endParaRPr lang="en-US" dirty="0"/>
          </a:p>
          <a:p>
            <a:r>
              <a:rPr lang="en-US" dirty="0"/>
              <a:t>Collaboratively problem solve solutions</a:t>
            </a:r>
          </a:p>
          <a:p>
            <a:pPr lvl="1"/>
            <a:r>
              <a:rPr lang="en-US" dirty="0"/>
              <a:t>Identify and address barriers to adherence.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78705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F59C8-32B8-4524-AC33-5BE3B5D00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Problem solving with the </a:t>
            </a:r>
            <a:br>
              <a:rPr lang="en-US" dirty="0"/>
            </a:br>
            <a:r>
              <a:rPr lang="en-US" dirty="0"/>
              <a:t>Fogg Behavior Model (FBM)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5A776D-19E7-4F03-8AC9-96F93D9A23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Strategy for persuasive design to help people do the things they already want to do (</a:t>
            </a:r>
            <a:r>
              <a:rPr lang="en-US" dirty="0" err="1"/>
              <a:t>Muroff</a:t>
            </a:r>
            <a:r>
              <a:rPr lang="en-US" dirty="0"/>
              <a:t> &amp; Robinson, 2020)</a:t>
            </a:r>
          </a:p>
          <a:p>
            <a:r>
              <a:rPr lang="en-US" dirty="0"/>
              <a:t>Three factors</a:t>
            </a:r>
          </a:p>
          <a:p>
            <a:pPr lvl="1"/>
            <a:r>
              <a:rPr lang="en-US" dirty="0"/>
              <a:t>Motivation</a:t>
            </a:r>
          </a:p>
          <a:p>
            <a:pPr lvl="2"/>
            <a:r>
              <a:rPr lang="en-US" dirty="0"/>
              <a:t>Connected to values</a:t>
            </a:r>
          </a:p>
          <a:p>
            <a:pPr lvl="1"/>
            <a:r>
              <a:rPr lang="en-US" dirty="0"/>
              <a:t>Ability (perceived ease)</a:t>
            </a:r>
          </a:p>
          <a:p>
            <a:pPr lvl="2"/>
            <a:r>
              <a:rPr lang="en-US" dirty="0"/>
              <a:t>Does the client have the necessary </a:t>
            </a:r>
          </a:p>
          <a:p>
            <a:pPr marL="411480" lvl="2" indent="0">
              <a:buNone/>
            </a:pPr>
            <a:r>
              <a:rPr lang="en-US" dirty="0"/>
              <a:t>   resources? Time, cognitive load, etc.</a:t>
            </a:r>
          </a:p>
          <a:p>
            <a:pPr lvl="1"/>
            <a:r>
              <a:rPr lang="en-US" dirty="0"/>
              <a:t>Triggers (prompts)</a:t>
            </a:r>
          </a:p>
          <a:p>
            <a:pPr lvl="2"/>
            <a:r>
              <a:rPr lang="en-US" dirty="0"/>
              <a:t>Alarms</a:t>
            </a:r>
          </a:p>
          <a:p>
            <a:pPr lvl="2"/>
            <a:r>
              <a:rPr lang="en-US" dirty="0"/>
              <a:t>Push notifications</a:t>
            </a:r>
          </a:p>
          <a:p>
            <a:pPr marL="205740" lvl="1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4CF98A-15AB-4738-B7DF-58C7D3B24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7383" y="2297430"/>
            <a:ext cx="3140213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58906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79C16-C1AB-47EF-B112-F05D61F61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Problem solving with the </a:t>
            </a:r>
            <a:br>
              <a:rPr lang="en-US" dirty="0"/>
            </a:br>
            <a:r>
              <a:rPr lang="en-US" dirty="0"/>
              <a:t>Fogg Behavior Model (FBM)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38BEC5-B30B-4E18-9738-8AD74EE8D8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  <a:p>
            <a:pPr lvl="1"/>
            <a:r>
              <a:rPr lang="en-US" dirty="0"/>
              <a:t>Try to leverage naturally occurring motivation, instead of relying on instilling motivation</a:t>
            </a:r>
          </a:p>
          <a:p>
            <a:pPr lvl="1"/>
            <a:r>
              <a:rPr lang="en-US" dirty="0"/>
              <a:t>Ask the client about when they experience the most motivation to use the app, and plan app use around those times</a:t>
            </a:r>
          </a:p>
          <a:p>
            <a:pPr lvl="2"/>
            <a:r>
              <a:rPr lang="en-US" dirty="0"/>
              <a:t>E.g., 1 hour before therapy, for 24 hours after therapy, after accomplishing other tasks (increased self efficacy), etc.</a:t>
            </a:r>
          </a:p>
          <a:p>
            <a:pPr lvl="1"/>
            <a:r>
              <a:rPr lang="en-US" dirty="0"/>
              <a:t>Plan rewards for use (Premack principle)</a:t>
            </a:r>
          </a:p>
        </p:txBody>
      </p:sp>
      <p:pic>
        <p:nvPicPr>
          <p:cNvPr id="21506" name="Picture 2" descr="Talks to help you find your purpose | TED Talks">
            <a:extLst>
              <a:ext uri="{FF2B5EF4-FFF2-40B4-BE49-F238E27FC236}">
                <a16:creationId xmlns:a16="http://schemas.microsoft.com/office/drawing/2014/main" id="{ECF88850-CC7F-4C1D-BDD8-00F12F654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323" y="3365808"/>
            <a:ext cx="1847273" cy="96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6717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39632-C275-42EF-A65C-43AF363EA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Technology offers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52BB74-EC40-44A1-96F7-68FDF6E7EA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Supply side solutions</a:t>
            </a:r>
          </a:p>
          <a:p>
            <a:pPr lvl="1"/>
            <a:r>
              <a:rPr lang="en-US" dirty="0"/>
              <a:t>Requires fewer resources to serve more clients</a:t>
            </a:r>
          </a:p>
          <a:p>
            <a:pPr lvl="1"/>
            <a:r>
              <a:rPr lang="en-US" dirty="0">
                <a:latin typeface="Tahoma"/>
                <a:ea typeface="Tahoma"/>
                <a:cs typeface="Tahoma"/>
              </a:rPr>
              <a:t>Offers resources for gaps in service</a:t>
            </a:r>
            <a:endParaRPr lang="en-US" dirty="0"/>
          </a:p>
          <a:p>
            <a:r>
              <a:rPr lang="en-US" dirty="0"/>
              <a:t>Demand side solutions</a:t>
            </a:r>
          </a:p>
          <a:p>
            <a:pPr lvl="1"/>
            <a:r>
              <a:rPr lang="en-US" dirty="0"/>
              <a:t>Accessible immediately from home</a:t>
            </a:r>
          </a:p>
          <a:p>
            <a:pPr lvl="1"/>
            <a:r>
              <a:rPr lang="en-US" dirty="0"/>
              <a:t>Affordable</a:t>
            </a:r>
          </a:p>
          <a:p>
            <a:pPr lvl="1"/>
            <a:r>
              <a:rPr lang="en-US" dirty="0"/>
              <a:t>Reaches those who avoid treatment due to stigma</a:t>
            </a:r>
          </a:p>
          <a:p>
            <a:pPr lvl="1"/>
            <a:endParaRPr lang="en-US" dirty="0"/>
          </a:p>
          <a:p>
            <a:r>
              <a:rPr lang="en-US" dirty="0"/>
              <a:t>Self-help resources are scalable, with limited costs per end user</a:t>
            </a:r>
          </a:p>
          <a:p>
            <a:pPr lvl="1"/>
            <a:endParaRPr lang="en-US" dirty="0"/>
          </a:p>
        </p:txBody>
      </p:sp>
      <p:pic>
        <p:nvPicPr>
          <p:cNvPr id="3074" name="Picture 2" descr="Barrier Stock Illustrations - GoGraph">
            <a:extLst>
              <a:ext uri="{FF2B5EF4-FFF2-40B4-BE49-F238E27FC236}">
                <a16:creationId xmlns:a16="http://schemas.microsoft.com/office/drawing/2014/main" id="{55BD174C-5052-4B0B-AF49-14FC8485D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994" y="2012995"/>
            <a:ext cx="1931602" cy="1408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44687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48F30E-1484-402E-88C4-59FDEC5CD7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5892" y="3392516"/>
            <a:ext cx="1474064" cy="14766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0EE0F5-4829-4692-85EB-CE2B391B9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Problem solving with the </a:t>
            </a:r>
            <a:br>
              <a:rPr lang="en-US" dirty="0"/>
            </a:br>
            <a:r>
              <a:rPr lang="en-US" dirty="0"/>
              <a:t>Fogg Behavior Model (FBM)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D87870-D423-4DCA-BC7A-5C07D01E32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Ability/perceived ease</a:t>
            </a:r>
          </a:p>
          <a:p>
            <a:pPr lvl="1"/>
            <a:r>
              <a:rPr lang="en-US" dirty="0"/>
              <a:t>Metaphors can leverage existing cognitions to make app use more approachable</a:t>
            </a:r>
          </a:p>
          <a:p>
            <a:pPr lvl="2"/>
            <a:r>
              <a:rPr lang="en-US" dirty="0"/>
              <a:t>Brain can be trained like a muscle… but it takes consistent use over time</a:t>
            </a:r>
          </a:p>
          <a:p>
            <a:pPr lvl="1"/>
            <a:r>
              <a:rPr lang="en-US" dirty="0"/>
              <a:t>Integrate app use into routine</a:t>
            </a:r>
          </a:p>
          <a:p>
            <a:pPr lvl="1"/>
            <a:r>
              <a:rPr lang="en-US" dirty="0"/>
              <a:t>Decrease demand on time</a:t>
            </a:r>
          </a:p>
          <a:p>
            <a:pPr lvl="2"/>
            <a:r>
              <a:rPr lang="en-US" dirty="0"/>
              <a:t>“Try doing it for just 2 minutes and see what happens”</a:t>
            </a:r>
          </a:p>
          <a:p>
            <a:pPr lvl="2"/>
            <a:r>
              <a:rPr lang="en-US" dirty="0"/>
              <a:t>This can help with defusing from the thought “I don’t have enough time” too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41814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E1E34-3F48-4C9C-8E00-7D2EF4E48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Problem solving with the </a:t>
            </a:r>
            <a:br>
              <a:rPr lang="en-US" dirty="0"/>
            </a:br>
            <a:r>
              <a:rPr lang="en-US" dirty="0"/>
              <a:t>Fogg Behavior Model (FBM)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1D963E-2DB6-4E49-8AE4-F76EB478F1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Triggers/prompts</a:t>
            </a:r>
          </a:p>
          <a:p>
            <a:pPr lvl="1"/>
            <a:r>
              <a:rPr lang="en-US" dirty="0"/>
              <a:t>Reminders (push notifications, alarms, etc.) can be scheduled when motivation and ability is highest</a:t>
            </a:r>
          </a:p>
          <a:p>
            <a:pPr lvl="2"/>
            <a:r>
              <a:rPr lang="en-US" dirty="0"/>
              <a:t>E.g., ability might be higher during lunch breaks</a:t>
            </a:r>
          </a:p>
          <a:p>
            <a:pPr lvl="1"/>
            <a:r>
              <a:rPr lang="en-US" dirty="0"/>
              <a:t>Pair reminder with activity that is already routine (e.g. after breakfast)</a:t>
            </a:r>
          </a:p>
          <a:p>
            <a:pPr lvl="1"/>
            <a:r>
              <a:rPr lang="en-US" dirty="0"/>
              <a:t>Having a client walk through an average day can be helpful for identifying times for prompts</a:t>
            </a:r>
          </a:p>
          <a:p>
            <a:endParaRPr lang="en-US" dirty="0"/>
          </a:p>
        </p:txBody>
      </p:sp>
      <p:pic>
        <p:nvPicPr>
          <p:cNvPr id="22530" name="Picture 2" descr="STUDY: Do You Feel Tired At Work? Do Not Use Your Cell ...">
            <a:extLst>
              <a:ext uri="{FF2B5EF4-FFF2-40B4-BE49-F238E27FC236}">
                <a16:creationId xmlns:a16="http://schemas.microsoft.com/office/drawing/2014/main" id="{957DC145-C83F-4710-8CBE-E9BC6D12D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928" y="3503628"/>
            <a:ext cx="1838036" cy="103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979799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if I don’t have time to check in?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6404" y="1386840"/>
            <a:ext cx="7082474" cy="3482340"/>
          </a:xfrm>
        </p:spPr>
        <p:txBody>
          <a:bodyPr/>
          <a:lstStyle/>
          <a:p>
            <a:r>
              <a:rPr lang="en-US" dirty="0"/>
              <a:t>Solution 1: Target supportive accountability in session only</a:t>
            </a:r>
          </a:p>
          <a:p>
            <a:pPr lvl="1"/>
            <a:r>
              <a:rPr lang="en-US" dirty="0"/>
              <a:t>Each of these principles could be targeted in session.</a:t>
            </a:r>
          </a:p>
          <a:p>
            <a:pPr lvl="1"/>
            <a:endParaRPr lang="en-US" dirty="0"/>
          </a:p>
          <a:p>
            <a:r>
              <a:rPr lang="en-US" dirty="0"/>
              <a:t>Solution 2: Setup clear expectations and structure to minimize time required outside of session</a:t>
            </a:r>
          </a:p>
          <a:p>
            <a:pPr lvl="1"/>
            <a:r>
              <a:rPr lang="en-US" dirty="0"/>
              <a:t>Consider email or text message if clinically indicated and complies with confidentiality concerns.</a:t>
            </a:r>
          </a:p>
        </p:txBody>
      </p:sp>
    </p:spTree>
    <p:extLst>
      <p:ext uri="{BB962C8B-B14F-4D97-AF65-F5344CB8AC3E}">
        <p14:creationId xmlns:p14="http://schemas.microsoft.com/office/powerpoint/2010/main" val="413289191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and when do I review app data?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Solution 1: Review the data with clients in session.</a:t>
            </a:r>
          </a:p>
          <a:p>
            <a:endParaRPr lang="en-US" dirty="0"/>
          </a:p>
          <a:p>
            <a:r>
              <a:rPr lang="en-US" dirty="0"/>
              <a:t>Solution 2: Use apps that can send data to you in a secure format so you can review ahead of time.</a:t>
            </a:r>
          </a:p>
          <a:p>
            <a:pPr lvl="1"/>
            <a:r>
              <a:rPr lang="en-US" dirty="0"/>
              <a:t>But let your clients know that this is likely right before session or during session.</a:t>
            </a:r>
          </a:p>
          <a:p>
            <a:pPr lvl="1"/>
            <a:r>
              <a:rPr lang="en-US" dirty="0"/>
              <a:t>You won’t follow up about their data during the week (unless you will).</a:t>
            </a:r>
          </a:p>
          <a:p>
            <a:pPr lvl="1"/>
            <a:r>
              <a:rPr lang="en-US" dirty="0"/>
              <a:t>Consider if data will be collected that could raise liability concerns. </a:t>
            </a:r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46933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do I address engagement over time?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6403" y="1386840"/>
            <a:ext cx="6747937" cy="3482340"/>
          </a:xfrm>
        </p:spPr>
        <p:txBody>
          <a:bodyPr>
            <a:normAutofit/>
          </a:bodyPr>
          <a:lstStyle/>
          <a:p>
            <a:r>
              <a:rPr lang="en-US" dirty="0"/>
              <a:t>Solution 1: Help switch up what app they use on a routine basis.</a:t>
            </a:r>
          </a:p>
          <a:p>
            <a:endParaRPr lang="en-US" dirty="0"/>
          </a:p>
          <a:p>
            <a:r>
              <a:rPr lang="en-US" dirty="0"/>
              <a:t>Solution 2: Build app usage as a habit.</a:t>
            </a:r>
          </a:p>
          <a:p>
            <a:pPr lvl="1"/>
            <a:r>
              <a:rPr lang="en-US" dirty="0"/>
              <a:t>Treating app usage as a habit; find when its convenient to use app</a:t>
            </a:r>
          </a:p>
          <a:p>
            <a:endParaRPr lang="en-US" dirty="0"/>
          </a:p>
          <a:p>
            <a:r>
              <a:rPr lang="en-US" dirty="0"/>
              <a:t>Solution 3: Consider how long they need to use the app.</a:t>
            </a:r>
          </a:p>
          <a:p>
            <a:pPr lvl="1"/>
            <a:r>
              <a:rPr lang="en-US" dirty="0"/>
              <a:t>Are a couple weeks sufficient? When is it appropriate to “terminate” use of the app?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93752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if a client reacts negatively or the app provides contraindicated content?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Solution 1: Review the app ahead of time to know what it includes. </a:t>
            </a:r>
          </a:p>
          <a:p>
            <a:pPr lvl="1"/>
            <a:r>
              <a:rPr lang="en-US" dirty="0"/>
              <a:t>Address any potential miscommunications or issues ahead of time with client.</a:t>
            </a:r>
          </a:p>
          <a:p>
            <a:endParaRPr lang="en-US" dirty="0"/>
          </a:p>
          <a:p>
            <a:r>
              <a:rPr lang="en-US" dirty="0"/>
              <a:t>Solution 2: Monitor how clients use and respond to the app.</a:t>
            </a:r>
          </a:p>
          <a:p>
            <a:pPr lvl="1"/>
            <a:r>
              <a:rPr lang="en-US" dirty="0"/>
              <a:t>Catch negative reactions or concerning responses to the app.</a:t>
            </a:r>
          </a:p>
          <a:p>
            <a:pPr lvl="1"/>
            <a:endParaRPr lang="en-US" dirty="0"/>
          </a:p>
          <a:p>
            <a:r>
              <a:rPr lang="en-US" dirty="0"/>
              <a:t>Solution 3: Address inconsistencies and issues.</a:t>
            </a:r>
          </a:p>
          <a:p>
            <a:pPr lvl="1"/>
            <a:r>
              <a:rPr lang="en-US" dirty="0"/>
              <a:t>Clarify how the app might differ from approach in therapy.</a:t>
            </a:r>
          </a:p>
          <a:p>
            <a:pPr lvl="1"/>
            <a:r>
              <a:rPr lang="en-US" dirty="0"/>
              <a:t>Emphasize client’s experience for what works. </a:t>
            </a:r>
          </a:p>
          <a:p>
            <a:pPr lvl="1"/>
            <a:r>
              <a:rPr lang="en-US" dirty="0"/>
              <a:t>Avoid being judgmental just because its not the way you would do it. 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9064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do I encourage ongoing app use after therapy ends?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sz="1900" dirty="0"/>
              <a:t>Solution 1: Clarify termination and the role of the app.</a:t>
            </a:r>
          </a:p>
          <a:p>
            <a:pPr lvl="2"/>
            <a:r>
              <a:rPr lang="en-US" sz="1600" dirty="0"/>
              <a:t>They can use the app as a support to keep working on skills. </a:t>
            </a:r>
          </a:p>
          <a:p>
            <a:pPr lvl="2"/>
            <a:r>
              <a:rPr lang="en-US" sz="1600" dirty="0"/>
              <a:t>You will not have access to their data and therapy is finished.</a:t>
            </a:r>
          </a:p>
          <a:p>
            <a:pPr lvl="2"/>
            <a:endParaRPr lang="en-US" dirty="0"/>
          </a:p>
          <a:p>
            <a:pPr lvl="1"/>
            <a:r>
              <a:rPr lang="en-US" sz="1900" dirty="0"/>
              <a:t>Solution 2: Teach clients how to keep using apps.</a:t>
            </a:r>
          </a:p>
          <a:p>
            <a:pPr lvl="2"/>
            <a:r>
              <a:rPr lang="en-US" sz="1600" dirty="0"/>
              <a:t>How to choose new apps well, what to look for, etc…</a:t>
            </a:r>
          </a:p>
          <a:p>
            <a:pPr lvl="2"/>
            <a:r>
              <a:rPr lang="en-US" sz="1600" dirty="0"/>
              <a:t>Give them a list of apps to use. </a:t>
            </a:r>
          </a:p>
          <a:p>
            <a:pPr lvl="2"/>
            <a:r>
              <a:rPr lang="en-US" sz="1600" dirty="0"/>
              <a:t>But also help them get oriented to using one app to promote adoption. </a:t>
            </a:r>
          </a:p>
        </p:txBody>
      </p:sp>
    </p:spTree>
    <p:extLst>
      <p:ext uri="{BB962C8B-B14F-4D97-AF65-F5344CB8AC3E}">
        <p14:creationId xmlns:p14="http://schemas.microsoft.com/office/powerpoint/2010/main" val="78073408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Steps for going further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6403" y="1386840"/>
            <a:ext cx="6636425" cy="3482340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en-US" dirty="0"/>
              <a:t>Learn more about ACT and technology</a:t>
            </a:r>
          </a:p>
          <a:p>
            <a:pPr lvl="1"/>
            <a:r>
              <a:rPr lang="en-US" dirty="0"/>
              <a:t>Send us questions or feedback (</a:t>
            </a:r>
            <a:r>
              <a:rPr lang="en-US" dirty="0">
                <a:hlinkClick r:id="rId3"/>
              </a:rPr>
              <a:t>Mike.Levin@usu.edu</a:t>
            </a:r>
            <a:r>
              <a:rPr lang="en-US" dirty="0"/>
              <a:t> and </a:t>
            </a:r>
            <a:r>
              <a:rPr lang="en-US" dirty="0">
                <a:hlinkClick r:id="rId4"/>
              </a:rPr>
              <a:t>k.klimczak@aggiemail.usu.edu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Visit our website at https://www.utahact.com</a:t>
            </a:r>
          </a:p>
          <a:p>
            <a:pPr marL="205740" lvl="1" indent="0">
              <a:buNone/>
            </a:pPr>
            <a:endParaRPr lang="en-US" dirty="0"/>
          </a:p>
          <a:p>
            <a:r>
              <a:rPr lang="en-US" dirty="0"/>
              <a:t>Join the </a:t>
            </a:r>
            <a:r>
              <a:rPr lang="en-US" dirty="0" err="1"/>
              <a:t>ACTing</a:t>
            </a:r>
            <a:r>
              <a:rPr lang="en-US" dirty="0"/>
              <a:t> with Technology SIG</a:t>
            </a:r>
          </a:p>
          <a:p>
            <a:pPr lvl="1"/>
            <a:r>
              <a:rPr lang="en-US" spc="8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Attend the networking event </a:t>
            </a:r>
            <a:r>
              <a:rPr lang="en-US" spc="8" dirty="0">
                <a:latin typeface="Tahoma"/>
                <a:ea typeface="Tahoma"/>
                <a:cs typeface="Tahoma"/>
              </a:rPr>
              <a:t>Saturday, July 18: 3:45 PM - 4:30 PM CDT</a:t>
            </a:r>
            <a:endParaRPr lang="en-US" dirty="0"/>
          </a:p>
          <a:p>
            <a:endParaRPr lang="en-US" dirty="0"/>
          </a:p>
          <a:p>
            <a:r>
              <a:rPr lang="en-US" dirty="0"/>
              <a:t>Ask colleagues about their experiences with apps. </a:t>
            </a:r>
          </a:p>
          <a:p>
            <a:endParaRPr lang="en-US" dirty="0"/>
          </a:p>
          <a:p>
            <a:r>
              <a:rPr lang="en-US" dirty="0"/>
              <a:t>Try out some apps to see what you like and don’t like</a:t>
            </a:r>
          </a:p>
          <a:p>
            <a:endParaRPr lang="en-US" dirty="0"/>
          </a:p>
          <a:p>
            <a:r>
              <a:rPr lang="en-US" dirty="0"/>
              <a:t>Actively use an app with a few engaged, tech savvy clients</a:t>
            </a:r>
          </a:p>
        </p:txBody>
      </p:sp>
    </p:spTree>
    <p:extLst>
      <p:ext uri="{BB962C8B-B14F-4D97-AF65-F5344CB8AC3E}">
        <p14:creationId xmlns:p14="http://schemas.microsoft.com/office/powerpoint/2010/main" val="232813609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CD9E0-3AB8-4DB8-A3C9-9E559A8F7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Steps for going further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8F7EC-C90A-4330-81F1-AEA3C6543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BREAK OUT GROUPS!</a:t>
            </a:r>
          </a:p>
          <a:p>
            <a:endParaRPr lang="en-US" dirty="0"/>
          </a:p>
          <a:p>
            <a:r>
              <a:rPr lang="en-US" dirty="0"/>
              <a:t>What is something that you learned that you can practically apply?</a:t>
            </a:r>
          </a:p>
          <a:p>
            <a:endParaRPr lang="en-US" dirty="0"/>
          </a:p>
          <a:p>
            <a:r>
              <a:rPr lang="en-US" dirty="0"/>
              <a:t>How/when will you apply this in your work?</a:t>
            </a:r>
          </a:p>
          <a:p>
            <a:endParaRPr lang="en-US" dirty="0"/>
          </a:p>
          <a:p>
            <a:r>
              <a:rPr lang="en-US" dirty="0"/>
              <a:t>Commit to ONE concrete action!</a:t>
            </a:r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74207676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6BC6A0D-8979-47FF-B606-70528EF8E5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64EE7C1-5400-429A-8B22-558D2AB497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1945" y="569214"/>
            <a:ext cx="6792657" cy="3031236"/>
          </a:xfrm>
        </p:spPr>
        <p:txBody>
          <a:bodyPr>
            <a:normAutofit/>
          </a:bodyPr>
          <a:lstStyle/>
          <a:p>
            <a:r>
              <a:rPr lang="en-US" dirty="0"/>
              <a:t>What will you do with what you learned today?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BF7C498-63CC-4DA0-AFD6-DC11E0CE89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1945" y="3902926"/>
            <a:ext cx="6792657" cy="966253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chemeClr val="tx2"/>
                </a:solidFill>
              </a:rPr>
              <a:t>Type how you plan on using what you learned today in your work or practice into the chat box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B92CCBF-1641-4D35-9B74-6E4981730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29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747857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technologies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891905" y="2853690"/>
            <a:ext cx="1538660" cy="54864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How can they help?</a:t>
            </a:r>
          </a:p>
        </p:txBody>
      </p:sp>
      <p:pic>
        <p:nvPicPr>
          <p:cNvPr id="6146" name="Picture 2" descr="Smartphone App Icons - Isolated Stock Illustration ...">
            <a:extLst>
              <a:ext uri="{FF2B5EF4-FFF2-40B4-BE49-F238E27FC236}">
                <a16:creationId xmlns:a16="http://schemas.microsoft.com/office/drawing/2014/main" id="{D9604F24-20A6-45E6-B807-ECD73D55A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325" y="1271752"/>
            <a:ext cx="1299998" cy="129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ile:Book3.svg - Wikipedia">
            <a:extLst>
              <a:ext uri="{FF2B5EF4-FFF2-40B4-BE49-F238E27FC236}">
                <a16:creationId xmlns:a16="http://schemas.microsoft.com/office/drawing/2014/main" id="{2AF3B665-2D42-46EF-B764-83D45CFF9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829" y="2605777"/>
            <a:ext cx="1457095" cy="104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on&amp;#39;t Wear Your Pajamas on Skype in a Media Interview">
            <a:extLst>
              <a:ext uri="{FF2B5EF4-FFF2-40B4-BE49-F238E27FC236}">
                <a16:creationId xmlns:a16="http://schemas.microsoft.com/office/drawing/2014/main" id="{E91EEAA4-AA69-4C32-8823-A6CEB5420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76" y="2426609"/>
            <a:ext cx="1402802" cy="1402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WWW PNG Transparent Images | PNG All">
            <a:extLst>
              <a:ext uri="{FF2B5EF4-FFF2-40B4-BE49-F238E27FC236}">
                <a16:creationId xmlns:a16="http://schemas.microsoft.com/office/drawing/2014/main" id="{3EF862F5-170F-4C8F-A7AC-D4F7D92AE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387" y="3650243"/>
            <a:ext cx="1402803" cy="140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32947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4504" y="1425204"/>
            <a:ext cx="7063740" cy="1146546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BCA0C1-BB12-40D3-A023-D000B737E8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9565" y="2761034"/>
            <a:ext cx="6699321" cy="1407781"/>
          </a:xfrm>
        </p:spPr>
        <p:txBody>
          <a:bodyPr>
            <a:normAutofit/>
          </a:bodyPr>
          <a:lstStyle/>
          <a:p>
            <a:pPr lvl="1" algn="l"/>
            <a:r>
              <a:rPr lang="en-US" sz="1500" dirty="0">
                <a:hlinkClick r:id="rId2"/>
              </a:rPr>
              <a:t>K.Klimczak@aggiemail.usu.edu</a:t>
            </a:r>
            <a:r>
              <a:rPr lang="en-US" sz="1500" dirty="0"/>
              <a:t> and </a:t>
            </a:r>
            <a:r>
              <a:rPr lang="en-US" sz="1500" dirty="0">
                <a:hlinkClick r:id="rId3"/>
              </a:rPr>
              <a:t>Mike.Levin@usu.edu</a:t>
            </a:r>
            <a:endParaRPr lang="en-US" sz="1500" dirty="0"/>
          </a:p>
          <a:p>
            <a:pPr lvl="1" algn="l"/>
            <a:r>
              <a:rPr lang="en-US" sz="1500" dirty="0"/>
              <a:t>Visit our website at </a:t>
            </a:r>
            <a:r>
              <a:rPr lang="en-US" sz="1500" dirty="0">
                <a:hlinkClick r:id="rId4"/>
              </a:rPr>
              <a:t>https://www.utahact.com</a:t>
            </a:r>
            <a:endParaRPr lang="en-US" sz="1500" dirty="0"/>
          </a:p>
          <a:p>
            <a:pPr lvl="1" algn="l"/>
            <a:r>
              <a:rPr lang="en-US" sz="1500" dirty="0"/>
              <a:t>Follow us on Facebook at </a:t>
            </a:r>
            <a:r>
              <a:rPr lang="en-US" sz="1500" u="sng" dirty="0">
                <a:hlinkClick r:id="rId5"/>
              </a:rPr>
              <a:t>https://www.facebook.com/UtahACT</a:t>
            </a:r>
            <a:endParaRPr lang="en-US" sz="1500" u="sng" dirty="0"/>
          </a:p>
          <a:p>
            <a:pPr lvl="1" algn="l"/>
            <a:r>
              <a:rPr lang="en-US" sz="1500" dirty="0"/>
              <a:t>ACT Guide Self-Help Program: </a:t>
            </a:r>
            <a:r>
              <a:rPr lang="en-US" sz="1500" u="sng" dirty="0">
                <a:hlinkClick r:id="rId6"/>
              </a:rPr>
              <a:t>https://scce.usu.edu/services/act-guide/</a:t>
            </a:r>
            <a:endParaRPr lang="en-US" sz="1500" dirty="0"/>
          </a:p>
          <a:p>
            <a:pPr lvl="1" algn="l"/>
            <a:endParaRPr lang="en-US" dirty="0"/>
          </a:p>
          <a:p>
            <a:pPr lvl="1" algn="l"/>
            <a:endParaRPr lang="en-US" u="sng" dirty="0"/>
          </a:p>
          <a:p>
            <a:pPr lvl="1" algn="l"/>
            <a:endParaRPr lang="en-US" dirty="0"/>
          </a:p>
          <a:p>
            <a:pPr lvl="1" algn="l"/>
            <a:endParaRPr lang="en-US" dirty="0"/>
          </a:p>
          <a:p>
            <a:pPr lvl="1" algn="l"/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9E2140-D032-4A63-89E7-956355FC103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488" t="22381" r="12619" b="61111"/>
          <a:stretch/>
        </p:blipFill>
        <p:spPr>
          <a:xfrm>
            <a:off x="984504" y="4114800"/>
            <a:ext cx="5766140" cy="7055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FEDEFD-DF54-45FF-9B82-2C9385A38327}"/>
              </a:ext>
            </a:extLst>
          </p:cNvPr>
          <p:cNvSpPr txBox="1"/>
          <p:nvPr/>
        </p:nvSpPr>
        <p:spPr>
          <a:xfrm>
            <a:off x="6711728" y="4160335"/>
            <a:ext cx="2895535" cy="123110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1"/>
            <a:r>
              <a:rPr lang="en-US" sz="1400" dirty="0">
                <a:latin typeface="Tahoma"/>
                <a:ea typeface="Tahoma"/>
                <a:cs typeface="Tahoma"/>
              </a:rPr>
              <a:t>Tech handout: </a:t>
            </a:r>
            <a:r>
              <a:rPr lang="en-US" sz="1400" dirty="0">
                <a:latin typeface="Tahoma"/>
                <a:ea typeface="+mn-lt"/>
                <a:cs typeface="+mn-lt"/>
                <a:hlinkClick r:id="rId8"/>
              </a:rPr>
              <a:t>https://bit.ly/2C9txEK</a:t>
            </a:r>
            <a:endParaRPr lang="en-US" sz="1400" dirty="0"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 worksheet: 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9"/>
              </a:rPr>
              <a:t>https://bit.ly/3h2QZSF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62368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7BD28-D028-4D53-AEF2-6E929244A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Apps/resources recommended by our ACBS 2020 attendees - Mindfulness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0E9F24-9CA5-41F9-B947-950B961DC3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6404" y="1386840"/>
            <a:ext cx="7269480" cy="375666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Insight Timer</a:t>
            </a:r>
          </a:p>
          <a:p>
            <a:pPr lvl="1"/>
            <a:r>
              <a:rPr lang="en-US" sz="1300" dirty="0"/>
              <a:t>“When I recommend it I also always recommend specific recordings to ensure what clients are listening to actually adheres to the ACT framework”</a:t>
            </a:r>
          </a:p>
          <a:p>
            <a:pPr lvl="2"/>
            <a:r>
              <a:rPr lang="en-US" sz="1300" dirty="0"/>
              <a:t>“The ones I use most often are ‘Breathing Meditation” (5min) by UCLA Mindful Awareness Research Center and “Thoughts as Leaves on a Stream” (5min) by Katie Hirst MD</a:t>
            </a:r>
          </a:p>
          <a:p>
            <a:pPr lvl="1"/>
            <a:r>
              <a:rPr lang="en-US" sz="1300" dirty="0"/>
              <a:t>“I have used it for 8+ years. I text a meditation to a client after session that fits the </a:t>
            </a:r>
            <a:r>
              <a:rPr lang="en-US" sz="1300" dirty="0" err="1"/>
              <a:t>hexaflex</a:t>
            </a:r>
            <a:r>
              <a:rPr lang="en-US" sz="1300" dirty="0"/>
              <a:t> process I think they need. There are hundreds of experiential guided meditations with secular/ACT/CFT meditation teachers.”</a:t>
            </a:r>
          </a:p>
          <a:p>
            <a:pPr lvl="1"/>
            <a:r>
              <a:rPr lang="en-US" sz="1300" dirty="0"/>
              <a:t>“You can go to settings and request ONLY evidence-based meditations.”</a:t>
            </a:r>
          </a:p>
          <a:p>
            <a:r>
              <a:rPr lang="en-US" dirty="0"/>
              <a:t>Mindfulness Bell</a:t>
            </a:r>
          </a:p>
          <a:p>
            <a:pPr lvl="1"/>
            <a:r>
              <a:rPr lang="en-US" dirty="0"/>
              <a:t>“You can program it to randomly ding (great for present moment awareness or building new skill habits)”</a:t>
            </a:r>
          </a:p>
          <a:p>
            <a:r>
              <a:rPr lang="en-US" dirty="0"/>
              <a:t>Mindfulness Coach</a:t>
            </a:r>
          </a:p>
          <a:p>
            <a:r>
              <a:rPr lang="en-US" dirty="0"/>
              <a:t>Petit </a:t>
            </a:r>
            <a:r>
              <a:rPr lang="en-US" dirty="0" err="1"/>
              <a:t>Bambou</a:t>
            </a:r>
            <a:endParaRPr lang="en-US" dirty="0"/>
          </a:p>
          <a:p>
            <a:pPr lvl="1"/>
            <a:r>
              <a:rPr lang="en-US" dirty="0"/>
              <a:t>Exists in Spanish, French, German, and English</a:t>
            </a:r>
          </a:p>
          <a:p>
            <a:r>
              <a:rPr lang="en-US" dirty="0"/>
              <a:t>10PercentHappier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46764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DDC5A-B0CF-4341-87FC-2E7151F90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/>
              <a:t>Apps/resources recommended by our ACBS 2020 attendees – Self-monitoring/tracking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2017D-FD8D-4FEB-B5F8-5860D3C767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MoodPath</a:t>
            </a:r>
            <a:endParaRPr lang="en-US" dirty="0"/>
          </a:p>
          <a:p>
            <a:pPr lvl="1"/>
            <a:r>
              <a:rPr lang="en-US" dirty="0"/>
              <a:t>Mood tracking</a:t>
            </a:r>
          </a:p>
          <a:p>
            <a:r>
              <a:rPr lang="en-US" dirty="0" err="1"/>
              <a:t>Daylio</a:t>
            </a:r>
            <a:endParaRPr lang="en-US" dirty="0"/>
          </a:p>
          <a:p>
            <a:pPr lvl="1"/>
            <a:r>
              <a:rPr lang="en-US" dirty="0"/>
              <a:t>Mood tracking</a:t>
            </a:r>
          </a:p>
          <a:p>
            <a:r>
              <a:rPr lang="en-US" dirty="0"/>
              <a:t>Jour</a:t>
            </a:r>
          </a:p>
          <a:p>
            <a:pPr lvl="1"/>
            <a:r>
              <a:rPr lang="en-US" dirty="0"/>
              <a:t>Journaling app that allows you to go back and review previous entries</a:t>
            </a:r>
          </a:p>
          <a:p>
            <a:r>
              <a:rPr lang="en-US" dirty="0" err="1"/>
              <a:t>Todoist</a:t>
            </a:r>
            <a:endParaRPr lang="en-US" dirty="0"/>
          </a:p>
          <a:p>
            <a:pPr lvl="1"/>
            <a:r>
              <a:rPr lang="en-US" dirty="0"/>
              <a:t>To-do list app</a:t>
            </a:r>
          </a:p>
          <a:p>
            <a:pPr lvl="1"/>
            <a:r>
              <a:rPr lang="en-US" dirty="0"/>
              <a:t>“I didn’t have the discipline to use it consistently but I have recommended it to others who found it helpful”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69720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E5920-2B3B-4B6A-93FA-B6EB99943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Apps/resources recommended by our ACBS 2020 attendees - Children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AF8E9-EF3D-4607-A798-95005820E4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Mindful Powers</a:t>
            </a:r>
          </a:p>
          <a:p>
            <a:pPr lvl="1"/>
            <a:r>
              <a:rPr lang="en-US" dirty="0"/>
              <a:t>Mindfulness app for kids</a:t>
            </a:r>
          </a:p>
          <a:p>
            <a:r>
              <a:rPr lang="en-US" dirty="0"/>
              <a:t>Sitting Still Like a Frog</a:t>
            </a:r>
          </a:p>
          <a:p>
            <a:pPr lvl="1"/>
            <a:r>
              <a:rPr lang="en-US" dirty="0"/>
              <a:t>There’s a book as well as app</a:t>
            </a:r>
          </a:p>
          <a:p>
            <a:r>
              <a:rPr lang="en-US" dirty="0" err="1"/>
              <a:t>Magis</a:t>
            </a:r>
            <a:r>
              <a:rPr lang="en-US" dirty="0"/>
              <a:t> – The Magical Adventure</a:t>
            </a:r>
          </a:p>
          <a:p>
            <a:pPr lvl="1"/>
            <a:r>
              <a:rPr lang="en-US" dirty="0"/>
              <a:t>Mobile game for kids modeling ACT, targeted for ages 9-11</a:t>
            </a:r>
          </a:p>
        </p:txBody>
      </p:sp>
    </p:spTree>
    <p:extLst>
      <p:ext uri="{BB962C8B-B14F-4D97-AF65-F5344CB8AC3E}">
        <p14:creationId xmlns:p14="http://schemas.microsoft.com/office/powerpoint/2010/main" val="393787342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C8823-2CC0-4B44-B2DF-368A01024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Apps/resources recommended by our ACBS 2020 attendees – Other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344391-9423-4D3E-9530-606FF8688A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BreathingApp</a:t>
            </a:r>
            <a:endParaRPr lang="en-US" dirty="0"/>
          </a:p>
          <a:p>
            <a:pPr lvl="1"/>
            <a:r>
              <a:rPr lang="en-US" dirty="0"/>
              <a:t>Breathing training for better health</a:t>
            </a:r>
          </a:p>
          <a:p>
            <a:r>
              <a:rPr lang="en-US" dirty="0"/>
              <a:t>Secrets of Happiness</a:t>
            </a:r>
          </a:p>
          <a:p>
            <a:pPr lvl="1"/>
            <a:r>
              <a:rPr lang="en-US" dirty="0"/>
              <a:t>Gratitude app</a:t>
            </a:r>
          </a:p>
          <a:p>
            <a:r>
              <a:rPr lang="en-US" dirty="0" err="1"/>
              <a:t>Emood</a:t>
            </a:r>
            <a:endParaRPr lang="en-US" dirty="0"/>
          </a:p>
          <a:p>
            <a:pPr lvl="1"/>
            <a:r>
              <a:rPr lang="en-US" dirty="0"/>
              <a:t>For bipolar</a:t>
            </a:r>
          </a:p>
          <a:p>
            <a:r>
              <a:rPr lang="en-US" dirty="0"/>
              <a:t>NOCD</a:t>
            </a:r>
          </a:p>
          <a:p>
            <a:pPr lvl="1"/>
            <a:r>
              <a:rPr lang="en-US" dirty="0"/>
              <a:t>For OCD</a:t>
            </a:r>
          </a:p>
          <a:p>
            <a:r>
              <a:rPr lang="en-US" dirty="0"/>
              <a:t>PE Coach</a:t>
            </a:r>
          </a:p>
          <a:p>
            <a:pPr lvl="1"/>
            <a:r>
              <a:rPr lang="en-US" dirty="0"/>
              <a:t>For PTSD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28104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8769E-DBCD-4419-8A5B-7D44BEB37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Apps/resources recommended by our ACBS 2020 attendees – Websites/videos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33FE53-0D18-4B81-A8D3-BD192191FC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Relational Frame Theory (RFT) From your ACT Auntie</a:t>
            </a:r>
            <a:endParaRPr lang="en-US" dirty="0">
              <a:hlinkClick r:id="rId2"/>
            </a:endParaRPr>
          </a:p>
          <a:p>
            <a:pPr lvl="1"/>
            <a:r>
              <a:rPr lang="en-US" dirty="0">
                <a:hlinkClick r:id="rId2"/>
              </a:rPr>
              <a:t>https://www.youtube.com/watch?v=XvnEn1Y-gcQ</a:t>
            </a:r>
            <a:endParaRPr lang="en-US" dirty="0"/>
          </a:p>
          <a:p>
            <a:r>
              <a:rPr lang="en-US" dirty="0">
                <a:hlinkClick r:id="rId3"/>
              </a:rPr>
              <a:t>https://www.anxietycanada.com/</a:t>
            </a:r>
            <a:endParaRPr lang="en-US" dirty="0"/>
          </a:p>
          <a:p>
            <a:r>
              <a:rPr lang="en-US" dirty="0">
                <a:hlinkClick r:id="rId4"/>
              </a:rPr>
              <a:t>http://mindflex.com/</a:t>
            </a:r>
            <a:endParaRPr lang="en-US" dirty="0"/>
          </a:p>
          <a:p>
            <a:pPr lvl="1"/>
            <a:r>
              <a:rPr lang="en-US" dirty="0"/>
              <a:t>Used to comprehensively track psychological flexibility, depression, &amp; wellbeing in treatment</a:t>
            </a:r>
          </a:p>
          <a:p>
            <a:r>
              <a:rPr lang="en-US" dirty="0">
                <a:hlinkClick r:id="rId5"/>
              </a:rPr>
              <a:t>https://ncase.me/neurons/</a:t>
            </a:r>
            <a:endParaRPr lang="en-US" dirty="0"/>
          </a:p>
          <a:p>
            <a:r>
              <a:rPr lang="en-US" dirty="0">
                <a:hlinkClick r:id="rId6"/>
              </a:rPr>
              <a:t>https://portlandpsychotherapy.com/resources/acceptance_and_commitment_therapy_exercises_and_audiofiles/</a:t>
            </a:r>
            <a:endParaRPr lang="en-US" dirty="0"/>
          </a:p>
          <a:p>
            <a:r>
              <a:rPr lang="en-US" dirty="0">
                <a:hlinkClick r:id="rId7"/>
              </a:rPr>
              <a:t>https://psych.ucsf.edu/coronavirus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9802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review of research on ACT technologies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B1B163-150A-486E-87AD-AAF3A5B3F0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833691"/>
      </p:ext>
    </p:extLst>
  </p:cSld>
  <p:clrMapOvr>
    <a:masterClrMapping/>
  </p:clrMapOvr>
</p:sld>
</file>

<file path=ppt/theme/theme1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4739</TotalTime>
  <Words>4872</Words>
  <Application>Microsoft Office PowerPoint</Application>
  <PresentationFormat>On-screen Show (16:9)</PresentationFormat>
  <Paragraphs>710</Paragraphs>
  <Slides>85</Slides>
  <Notes>53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91" baseType="lpstr">
      <vt:lpstr>Tahoma</vt:lpstr>
      <vt:lpstr>Arial</vt:lpstr>
      <vt:lpstr>Century Schoolbook</vt:lpstr>
      <vt:lpstr>Wingdings 2</vt:lpstr>
      <vt:lpstr>View</vt:lpstr>
      <vt:lpstr>Bitmap Image</vt:lpstr>
      <vt:lpstr>Using technology to enhance the reach and effectiveness of ACT</vt:lpstr>
      <vt:lpstr>Disclosure</vt:lpstr>
      <vt:lpstr>Comment any questions throughout the talk</vt:lpstr>
      <vt:lpstr>Goals</vt:lpstr>
      <vt:lpstr>Challenges with service delivery</vt:lpstr>
      <vt:lpstr>Challenges with service delivery</vt:lpstr>
      <vt:lpstr>Technology offers solutions</vt:lpstr>
      <vt:lpstr>Types of technologies</vt:lpstr>
      <vt:lpstr>A review of research on ACT technologies</vt:lpstr>
      <vt:lpstr>ACT evidence base</vt:lpstr>
      <vt:lpstr>ACT and tech </vt:lpstr>
      <vt:lpstr>Self-help books</vt:lpstr>
      <vt:lpstr>Websites</vt:lpstr>
      <vt:lpstr>Stand alone mobile apps</vt:lpstr>
      <vt:lpstr>Adherence to self-guided technologies</vt:lpstr>
      <vt:lpstr>Blended interventions</vt:lpstr>
      <vt:lpstr>Blended interventions</vt:lpstr>
      <vt:lpstr>Blending Technology During Therapy</vt:lpstr>
      <vt:lpstr>Blending Technology Prior to Therapy</vt:lpstr>
      <vt:lpstr>Summarizing the data</vt:lpstr>
      <vt:lpstr>Using ACT technologies in your practice</vt:lpstr>
      <vt:lpstr>Questions We Often Have</vt:lpstr>
      <vt:lpstr>What functions would you want a technology to serve clinically?</vt:lpstr>
      <vt:lpstr>Think Pair Share: Functions of Tech</vt:lpstr>
      <vt:lpstr>Enhancing ACT work with technology</vt:lpstr>
      <vt:lpstr>Technology Handout</vt:lpstr>
      <vt:lpstr>A quick comment on apps and websites</vt:lpstr>
      <vt:lpstr>Exercise caution when looking for programs</vt:lpstr>
      <vt:lpstr>A list of available ACT websites</vt:lpstr>
      <vt:lpstr>A list of available ACT apps</vt:lpstr>
      <vt:lpstr>ACT Guide</vt:lpstr>
      <vt:lpstr>ACT Guide demo</vt:lpstr>
      <vt:lpstr>ACT Companion</vt:lpstr>
      <vt:lpstr>ACT Companion</vt:lpstr>
      <vt:lpstr>ACT Coach</vt:lpstr>
      <vt:lpstr>ACT Coach</vt:lpstr>
      <vt:lpstr>Life After Pornography</vt:lpstr>
      <vt:lpstr>Mindfulness apps</vt:lpstr>
      <vt:lpstr>A few non-ACT apps</vt:lpstr>
      <vt:lpstr>Other ways to integrate tech into treatment</vt:lpstr>
      <vt:lpstr>What are your favorite apps and websites to use with clients?</vt:lpstr>
      <vt:lpstr>Overcoming barriers and picking apps</vt:lpstr>
      <vt:lpstr>Self-guided resources aren’t for everyone</vt:lpstr>
      <vt:lpstr>Barriers to using technology</vt:lpstr>
      <vt:lpstr>Think Pair Share: Barriers to Tech</vt:lpstr>
      <vt:lpstr>What are some of the barriers?</vt:lpstr>
      <vt:lpstr>Common barriers reported by therapists</vt:lpstr>
      <vt:lpstr>Positive predictors of program acceptability/adherence</vt:lpstr>
      <vt:lpstr>Negative predictors of program acceptability/adherence</vt:lpstr>
      <vt:lpstr>Mixed findings for predictors of program acceptability/adherence</vt:lpstr>
      <vt:lpstr>Overcoming Barriers</vt:lpstr>
      <vt:lpstr>How do I decide which app to pick?</vt:lpstr>
      <vt:lpstr>How do I decide which app to pick?</vt:lpstr>
      <vt:lpstr>Don’t forget about books!</vt:lpstr>
      <vt:lpstr>Digital navigators</vt:lpstr>
      <vt:lpstr>Your “homework”…</vt:lpstr>
      <vt:lpstr>How do we engage clients in using these technologies?</vt:lpstr>
      <vt:lpstr>Levels of support</vt:lpstr>
      <vt:lpstr>Resource efficiency model</vt:lpstr>
      <vt:lpstr>Resource efficiency model</vt:lpstr>
      <vt:lpstr>Supportive accountability</vt:lpstr>
      <vt:lpstr>Principles of supportive accountability</vt:lpstr>
      <vt:lpstr>Principles of supportive accountability</vt:lpstr>
      <vt:lpstr>Principles of supportive accountability</vt:lpstr>
      <vt:lpstr>Introducing technologies</vt:lpstr>
      <vt:lpstr>Typical call procedure</vt:lpstr>
      <vt:lpstr>Addressing Non-Adherence</vt:lpstr>
      <vt:lpstr>Problem solving with the  Fogg Behavior Model (FBM)</vt:lpstr>
      <vt:lpstr>Problem solving with the  Fogg Behavior Model (FBM)</vt:lpstr>
      <vt:lpstr>Problem solving with the  Fogg Behavior Model (FBM)</vt:lpstr>
      <vt:lpstr>Problem solving with the  Fogg Behavior Model (FBM)</vt:lpstr>
      <vt:lpstr>What if I don’t have time to check in?</vt:lpstr>
      <vt:lpstr>How and when do I review app data?</vt:lpstr>
      <vt:lpstr>How do I address engagement over time?</vt:lpstr>
      <vt:lpstr>What if a client reacts negatively or the app provides contraindicated content?</vt:lpstr>
      <vt:lpstr>How do I encourage ongoing app use after therapy ends?</vt:lpstr>
      <vt:lpstr>Steps for going further</vt:lpstr>
      <vt:lpstr>Steps for going further</vt:lpstr>
      <vt:lpstr>What will you do with what you learned today?</vt:lpstr>
      <vt:lpstr>Questions?</vt:lpstr>
      <vt:lpstr>Apps/resources recommended by our ACBS 2020 attendees - Mindfulness</vt:lpstr>
      <vt:lpstr>Apps/resources recommended by our ACBS 2020 attendees – Self-monitoring/tracking</vt:lpstr>
      <vt:lpstr>Apps/resources recommended by our ACBS 2020 attendees - Children</vt:lpstr>
      <vt:lpstr>Apps/resources recommended by our ACBS 2020 attendees – Other</vt:lpstr>
      <vt:lpstr>Apps/resources recommended by our ACBS 2020 attendees – Websites/videos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technology to enhance the reach and effectiveness of ACT</dc:title>
  <dc:creator>Michael Levin</dc:creator>
  <cp:lastModifiedBy>Korena Klimczak</cp:lastModifiedBy>
  <cp:revision>176</cp:revision>
  <dcterms:created xsi:type="dcterms:W3CDTF">2020-07-14T23:28:23Z</dcterms:created>
  <dcterms:modified xsi:type="dcterms:W3CDTF">2020-07-19T01:49:31Z</dcterms:modified>
</cp:coreProperties>
</file>